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77" r:id="rId5"/>
    <p:sldId id="270" r:id="rId6"/>
    <p:sldId id="293" r:id="rId7"/>
    <p:sldId id="294" r:id="rId8"/>
    <p:sldId id="292" r:id="rId9"/>
    <p:sldId id="264" r:id="rId10"/>
    <p:sldId id="302" r:id="rId11"/>
    <p:sldId id="300" r:id="rId12"/>
    <p:sldId id="342" r:id="rId13"/>
    <p:sldId id="346" r:id="rId14"/>
    <p:sldId id="344" r:id="rId15"/>
    <p:sldId id="331" r:id="rId16"/>
    <p:sldId id="274" r:id="rId17"/>
    <p:sldId id="332" r:id="rId18"/>
    <p:sldId id="333" r:id="rId19"/>
    <p:sldId id="334" r:id="rId20"/>
    <p:sldId id="285" r:id="rId21"/>
    <p:sldId id="335" r:id="rId22"/>
    <p:sldId id="345" r:id="rId23"/>
    <p:sldId id="338" r:id="rId24"/>
    <p:sldId id="337" r:id="rId25"/>
    <p:sldId id="309" r:id="rId26"/>
    <p:sldId id="355" r:id="rId27"/>
    <p:sldId id="354" r:id="rId28"/>
    <p:sldId id="353" r:id="rId29"/>
    <p:sldId id="352" r:id="rId30"/>
    <p:sldId id="351" r:id="rId31"/>
    <p:sldId id="350" r:id="rId32"/>
    <p:sldId id="349" r:id="rId33"/>
    <p:sldId id="348" r:id="rId34"/>
    <p:sldId id="347" r:id="rId35"/>
    <p:sldId id="326" r:id="rId36"/>
    <p:sldId id="327" r:id="rId37"/>
    <p:sldId id="290" r:id="rId38"/>
    <p:sldId id="287" r:id="rId39"/>
    <p:sldId id="328" r:id="rId40"/>
    <p:sldId id="291" r:id="rId41"/>
    <p:sldId id="3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6154F-281F-1474-16FA-248EFDDBC19E}" v="37" dt="2023-09-04T07:38:16.462"/>
    <p1510:client id="{2D907E81-D676-45EF-B214-8B0191F3E923}" v="359" dt="2023-09-04T08:12:57.035"/>
    <p1510:client id="{383F4495-CA70-2D4E-9E5D-C3E0F9377DB6}" v="1" dt="2023-09-04T08:11:57.109"/>
    <p1510:client id="{6A733577-48CC-0951-D38D-F0C695FDD7F8}" v="643" dt="2023-09-04T07:02:12.192"/>
    <p1510:client id="{B5E3B9D3-A4FB-8DA7-27F5-528DA6A44461}" v="345" dt="2023-09-04T06:03:10.638"/>
    <p1510:client id="{FEC42C2A-3A96-4CF8-32BE-4295A97D7BC1}" v="18" dt="2023-09-04T08:09:06.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AAE38-79BE-4082-9A4D-2BEC47341C04}" type="datetimeFigureOut">
              <a:rPr lang="en-US" smtClean="0"/>
              <a:t>10/28/2023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15613-D24F-46B4-9010-BD7B318E3C30}" type="slidenum">
              <a:rPr lang="en-US" smtClean="0"/>
              <a:t>‹#›</a:t>
            </a:fld>
            <a:endParaRPr lang="en-US"/>
          </a:p>
        </p:txBody>
      </p:sp>
    </p:spTree>
    <p:extLst>
      <p:ext uri="{BB962C8B-B14F-4D97-AF65-F5344CB8AC3E}">
        <p14:creationId xmlns:p14="http://schemas.microsoft.com/office/powerpoint/2010/main" val="286405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BCF22-2D75-4779-9C8B-6270AA3FA919}"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B8AC8-E212-48B2-9917-7448FC83DD17}" type="slidenum">
              <a:rPr lang="en-US" smtClean="0"/>
              <a:t>‹#›</a:t>
            </a:fld>
            <a:endParaRPr lang="en-US"/>
          </a:p>
        </p:txBody>
      </p:sp>
    </p:spTree>
    <p:extLst>
      <p:ext uri="{BB962C8B-B14F-4D97-AF65-F5344CB8AC3E}">
        <p14:creationId xmlns:p14="http://schemas.microsoft.com/office/powerpoint/2010/main" val="17865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START &gt;&gt;&gt; Give real world example when we try search for a device. </a:t>
            </a:r>
          </a:p>
          <a:p>
            <a:r>
              <a:rPr lang="en-US"/>
              <a:t>(Good Afternoon All, Let me initiate our presentation asking this particular Q….)</a:t>
            </a:r>
          </a:p>
          <a:p>
            <a:endParaRPr lang="en-US"/>
          </a:p>
          <a:p>
            <a:r>
              <a:rPr lang="en-US" b="1"/>
              <a:t>How many hours have you spent searching the internet, asking friends when you are willing to buy a new device? In particular a Laptop, PC accessories or even repair centers. </a:t>
            </a:r>
          </a:p>
          <a:p>
            <a:endParaRPr lang="en-US" b="1"/>
          </a:p>
          <a:p>
            <a:r>
              <a:rPr lang="en-US" b="1"/>
              <a:t>Personally, as IT enthusiastic this is interesting for us, yet sometimes a hassle. And most definitely, it’s a hassle for who aren’t doesn’t have a IT domain knowledge, isn’t? </a:t>
            </a:r>
          </a:p>
          <a:p>
            <a:endParaRPr lang="en-US"/>
          </a:p>
          <a:p>
            <a:r>
              <a:rPr lang="en-US"/>
              <a:t>THUS:</a:t>
            </a:r>
          </a:p>
          <a:p>
            <a:pPr marL="171450" indent="-171450">
              <a:buFontTx/>
              <a:buChar char="-"/>
            </a:pPr>
            <a:r>
              <a:rPr lang="en-US"/>
              <a:t>Hybrid of Chat bot &amp; recommender system for devices, accessories &amp; repair centers. </a:t>
            </a:r>
          </a:p>
          <a:p>
            <a:pPr marL="0" indent="0">
              <a:buFontTx/>
              <a:buNone/>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a:t>
            </a:fld>
            <a:endParaRPr lang="en-US"/>
          </a:p>
        </p:txBody>
      </p:sp>
    </p:spTree>
    <p:extLst>
      <p:ext uri="{BB962C8B-B14F-4D97-AF65-F5344CB8AC3E}">
        <p14:creationId xmlns:p14="http://schemas.microsoft.com/office/powerpoint/2010/main" val="295073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15</a:t>
            </a:fld>
            <a:endParaRPr lang="en-US"/>
          </a:p>
        </p:txBody>
      </p:sp>
    </p:spTree>
    <p:extLst>
      <p:ext uri="{BB962C8B-B14F-4D97-AF65-F5344CB8AC3E}">
        <p14:creationId xmlns:p14="http://schemas.microsoft.com/office/powerpoint/2010/main" val="114682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D1D5DB"/>
                </a:solidFill>
                <a:effectLst/>
                <a:latin typeface="Söhne"/>
              </a:rPr>
              <a:t>YOLO</a:t>
            </a:r>
            <a:r>
              <a:rPr lang="en-US" b="0" i="0">
                <a:solidFill>
                  <a:srgbClr val="D1D5DB"/>
                </a:solidFill>
                <a:effectLst/>
                <a:latin typeface="Söhne"/>
              </a:rPr>
              <a:t>: YOLO stands for "You Only Look Once." It's an object detection algorithm that can quickly identify objects in an image and label them with a bounding box. It's called "You Only Look Once" because it only needs to analyze an image once to detect objects, unlike other algorithms that may need to analyze an image multiple times. This makes it a very fast and efficient algorithm for object detection.</a:t>
            </a:r>
          </a:p>
          <a:p>
            <a:pPr algn="l"/>
            <a:br>
              <a:rPr lang="en-US" b="0" i="0">
                <a:solidFill>
                  <a:srgbClr val="D1D5DB"/>
                </a:solidFill>
                <a:effectLst/>
                <a:latin typeface="Söhne"/>
              </a:rPr>
            </a:br>
            <a:r>
              <a:rPr lang="en-US" b="1" i="0">
                <a:solidFill>
                  <a:srgbClr val="D1D5DB"/>
                </a:solidFill>
                <a:effectLst/>
                <a:latin typeface="Söhne"/>
              </a:rPr>
              <a:t>Faster R-CNN</a:t>
            </a:r>
            <a:r>
              <a:rPr lang="en-US" b="0" i="0">
                <a:solidFill>
                  <a:srgbClr val="D1D5DB"/>
                </a:solidFill>
                <a:effectLst/>
                <a:latin typeface="Söhne"/>
              </a:rPr>
              <a:t>: Faster R-CNN stands for "Faster Region-based Convolutional Neural Network." It's another object detection algorithm that uses a combination of a convolutional neural network (CNN) and region proposal network (RPN) to identify objects in an image. Essentially, it first generates potential regions in an image where objects may be located, and then uses the CNN to identify and label objects within those regions. It's a very accurate algorithm, but can be slower than YOLO.</a:t>
            </a:r>
          </a:p>
          <a:p>
            <a:pPr algn="l"/>
            <a:br>
              <a:rPr lang="en-US" b="0" i="0">
                <a:solidFill>
                  <a:srgbClr val="D1D5DB"/>
                </a:solidFill>
                <a:effectLst/>
                <a:latin typeface="Söhne"/>
              </a:rPr>
            </a:br>
            <a:r>
              <a:rPr lang="en-US" b="1" i="0">
                <a:solidFill>
                  <a:srgbClr val="D1D5DB"/>
                </a:solidFill>
                <a:effectLst/>
                <a:latin typeface="Söhne"/>
              </a:rPr>
              <a:t>Faster </a:t>
            </a:r>
            <a:r>
              <a:rPr lang="en-US" b="1" i="0" err="1">
                <a:solidFill>
                  <a:srgbClr val="D1D5DB"/>
                </a:solidFill>
                <a:effectLst/>
                <a:latin typeface="Söhne"/>
              </a:rPr>
              <a:t>SqeezeNet</a:t>
            </a:r>
            <a:r>
              <a:rPr lang="en-US" b="0" i="0">
                <a:solidFill>
                  <a:srgbClr val="D1D5DB"/>
                </a:solidFill>
                <a:effectLst/>
                <a:latin typeface="Söhne"/>
              </a:rPr>
              <a:t>: Faster </a:t>
            </a:r>
            <a:r>
              <a:rPr lang="en-US" b="0" i="0" err="1">
                <a:solidFill>
                  <a:srgbClr val="D1D5DB"/>
                </a:solidFill>
                <a:effectLst/>
                <a:latin typeface="Söhne"/>
              </a:rPr>
              <a:t>SqeezeNet</a:t>
            </a:r>
            <a:r>
              <a:rPr lang="en-US" b="0" i="0">
                <a:solidFill>
                  <a:srgbClr val="D1D5DB"/>
                </a:solidFill>
                <a:effectLst/>
                <a:latin typeface="Söhne"/>
              </a:rPr>
              <a:t> is similar to Faster R-CNN in that it also uses a CNN to identify objects in an image. However, it's different in that it uses a smaller and more efficient CNN architecture called </a:t>
            </a:r>
            <a:r>
              <a:rPr lang="en-US" b="0" i="0" err="1">
                <a:solidFill>
                  <a:srgbClr val="D1D5DB"/>
                </a:solidFill>
                <a:effectLst/>
                <a:latin typeface="Söhne"/>
              </a:rPr>
              <a:t>SqeezeNet</a:t>
            </a:r>
            <a:r>
              <a:rPr lang="en-US" b="0" i="0">
                <a:solidFill>
                  <a:srgbClr val="D1D5DB"/>
                </a:solidFill>
                <a:effectLst/>
                <a:latin typeface="Söhne"/>
              </a:rPr>
              <a:t>. This makes it faster than Faster R-CNN, but potentially less accurate.</a:t>
            </a:r>
          </a:p>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16</a:t>
            </a:fld>
            <a:endParaRPr lang="en-US"/>
          </a:p>
        </p:txBody>
      </p:sp>
    </p:spTree>
    <p:extLst>
      <p:ext uri="{BB962C8B-B14F-4D97-AF65-F5344CB8AC3E}">
        <p14:creationId xmlns:p14="http://schemas.microsoft.com/office/powerpoint/2010/main" val="327733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17</a:t>
            </a:fld>
            <a:endParaRPr lang="en-US"/>
          </a:p>
        </p:txBody>
      </p:sp>
    </p:spTree>
    <p:extLst>
      <p:ext uri="{BB962C8B-B14F-4D97-AF65-F5344CB8AC3E}">
        <p14:creationId xmlns:p14="http://schemas.microsoft.com/office/powerpoint/2010/main" val="18873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18</a:t>
            </a:fld>
            <a:endParaRPr lang="en-US"/>
          </a:p>
        </p:txBody>
      </p:sp>
    </p:spTree>
    <p:extLst>
      <p:ext uri="{BB962C8B-B14F-4D97-AF65-F5344CB8AC3E}">
        <p14:creationId xmlns:p14="http://schemas.microsoft.com/office/powerpoint/2010/main" val="299604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19</a:t>
            </a:fld>
            <a:endParaRPr lang="en-US"/>
          </a:p>
        </p:txBody>
      </p:sp>
    </p:spTree>
    <p:extLst>
      <p:ext uri="{BB962C8B-B14F-4D97-AF65-F5344CB8AC3E}">
        <p14:creationId xmlns:p14="http://schemas.microsoft.com/office/powerpoint/2010/main" val="27005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20</a:t>
            </a:fld>
            <a:endParaRPr lang="en-US"/>
          </a:p>
        </p:txBody>
      </p:sp>
    </p:spTree>
    <p:extLst>
      <p:ext uri="{BB962C8B-B14F-4D97-AF65-F5344CB8AC3E}">
        <p14:creationId xmlns:p14="http://schemas.microsoft.com/office/powerpoint/2010/main" val="212814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21</a:t>
            </a:fld>
            <a:endParaRPr lang="en-US"/>
          </a:p>
        </p:txBody>
      </p:sp>
    </p:spTree>
    <p:extLst>
      <p:ext uri="{BB962C8B-B14F-4D97-AF65-F5344CB8AC3E}">
        <p14:creationId xmlns:p14="http://schemas.microsoft.com/office/powerpoint/2010/main" val="239991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23</a:t>
            </a:fld>
            <a:endParaRPr lang="en-US"/>
          </a:p>
        </p:txBody>
      </p:sp>
    </p:spTree>
    <p:extLst>
      <p:ext uri="{BB962C8B-B14F-4D97-AF65-F5344CB8AC3E}">
        <p14:creationId xmlns:p14="http://schemas.microsoft.com/office/powerpoint/2010/main" val="148239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25</a:t>
            </a:fld>
            <a:endParaRPr lang="en-US"/>
          </a:p>
        </p:txBody>
      </p:sp>
    </p:spTree>
    <p:extLst>
      <p:ext uri="{BB962C8B-B14F-4D97-AF65-F5344CB8AC3E}">
        <p14:creationId xmlns:p14="http://schemas.microsoft.com/office/powerpoint/2010/main" val="282233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CTC –Connectionist Temporal Classification </a:t>
            </a:r>
          </a:p>
          <a:p>
            <a:r>
              <a:rPr lang="en-US"/>
              <a:t>Encoder only and a linear classification CTC on top of it as a head </a:t>
            </a:r>
          </a:p>
          <a:p>
            <a:r>
              <a:rPr lang="en-US"/>
              <a:t>Disadvantages – Spelling errors</a:t>
            </a:r>
          </a:p>
          <a:p>
            <a:r>
              <a:rPr lang="en-US"/>
              <a:t>Trains entirely on unlabeled data</a:t>
            </a:r>
          </a:p>
          <a:p>
            <a:r>
              <a:rPr lang="en-US"/>
              <a:t>Mostly popular ASR models like Wav2Vec2 ,</a:t>
            </a:r>
            <a:r>
              <a:rPr lang="en-US" err="1"/>
              <a:t>HuBERT</a:t>
            </a:r>
            <a:r>
              <a:rPr lang="en-US"/>
              <a:t> are based on CTC </a:t>
            </a:r>
            <a:r>
              <a:rPr lang="en-US" err="1"/>
              <a:t>architecute</a:t>
            </a:r>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27</a:t>
            </a:fld>
            <a:endParaRPr lang="en-US"/>
          </a:p>
        </p:txBody>
      </p:sp>
    </p:spTree>
    <p:extLst>
      <p:ext uri="{BB962C8B-B14F-4D97-AF65-F5344CB8AC3E}">
        <p14:creationId xmlns:p14="http://schemas.microsoft.com/office/powerpoint/2010/main" val="6587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Identified problems in the real-world scenario: (Reason to implement such system)</a:t>
            </a:r>
          </a:p>
          <a:p>
            <a:pPr marL="171450" indent="-171450">
              <a:buFontTx/>
              <a:buChar char="-"/>
            </a:pPr>
            <a:r>
              <a:rPr lang="en-US"/>
              <a:t>Seeking time</a:t>
            </a:r>
          </a:p>
          <a:p>
            <a:pPr marL="171450" indent="-171450">
              <a:buFontTx/>
              <a:buChar char="-"/>
            </a:pPr>
            <a:r>
              <a:rPr lang="en-US"/>
              <a:t>Lack of knowledge</a:t>
            </a:r>
          </a:p>
          <a:p>
            <a:pPr marL="171450" indent="-171450">
              <a:buFontTx/>
              <a:buChar char="-"/>
            </a:pPr>
            <a:r>
              <a:rPr lang="en-US"/>
              <a:t>Too many options to choose </a:t>
            </a:r>
            <a:r>
              <a:rPr lang="en-US" b="0"/>
              <a:t>from</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a:t>
            </a:fld>
            <a:endParaRPr lang="en-US"/>
          </a:p>
        </p:txBody>
      </p:sp>
    </p:spTree>
    <p:extLst>
      <p:ext uri="{BB962C8B-B14F-4D97-AF65-F5344CB8AC3E}">
        <p14:creationId xmlns:p14="http://schemas.microsoft.com/office/powerpoint/2010/main" val="35215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Sequence to Sequence model architecture which uses both encoder and decoder which is linked via cross attention mechanism.</a:t>
            </a:r>
          </a:p>
          <a:p>
            <a:endParaRPr lang="en-US"/>
          </a:p>
          <a:p>
            <a:r>
              <a:rPr lang="en-US"/>
              <a:t>Where Encoder computes hidden-state representations of audio inputs</a:t>
            </a:r>
          </a:p>
          <a:p>
            <a:r>
              <a:rPr lang="en-US"/>
              <a:t>And decoder plays the role as language model</a:t>
            </a:r>
          </a:p>
          <a:p>
            <a:endParaRPr lang="en-US"/>
          </a:p>
          <a:p>
            <a:r>
              <a:rPr lang="en-US"/>
              <a:t>Disadvantages – Slower Decoding –decoder steps happen one step at a time</a:t>
            </a:r>
          </a:p>
          <a:p>
            <a:r>
              <a:rPr lang="en-US"/>
              <a:t>	More data hungry – requires significantly more training data to reach convergence</a:t>
            </a:r>
          </a:p>
          <a:p>
            <a:endParaRPr lang="en-US"/>
          </a:p>
          <a:p>
            <a:r>
              <a:rPr lang="en-US"/>
              <a:t>######################################</a:t>
            </a:r>
          </a:p>
          <a:p>
            <a:endParaRPr lang="en-US"/>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Dataset.</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For this research purpose, we are going to target the Sri Lankan audience which means most of our English accent is a bit different when compared to the other countries' English accent, Sri Lanka India Bangladesh Pakistan are categorized into South Asian countries so that for in Sri Lankan basically we are using that speaking accent of English. So, we got a dataset named Common Accent which consists of South Asian voice clips. </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Data preprocessing for the model.</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Sampling rate – Measures the values of continuous signals of a fixed timestamp.</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number of samples taken in one second was measured in hertz.</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Human speech is below 8000Hz so in this model, I had to resample the data into 16000Hz sampling rate is enough.</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High sample rate – not capturing more information and high computational power.</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A low sampling rate results in information loss which is why I got a mid-range of 16KHz.</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 We created spectrograms as model inputs where speech helps to identify the different vowel sounds as each vowel is characterized by frequencies.</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widely used spectrogram is Mel -the spectrogram for speech processing shows the frequency content of an audio signal over time but on a different frequency axis log-Mel-spectrogram.</a:t>
            </a:r>
          </a:p>
          <a:p>
            <a:pPr marL="0" marR="0">
              <a:lnSpc>
                <a:spcPct val="107000"/>
              </a:lnSpc>
              <a:spcBef>
                <a:spcPts val="0"/>
              </a:spcBef>
              <a:spcAft>
                <a:spcPts val="800"/>
              </a:spcAft>
              <a:tabLst>
                <a:tab pos="73025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730250" algn="l"/>
              </a:tabLst>
            </a:pPr>
            <a:r>
              <a:rPr lang="en-US" sz="1800" kern="100" err="1">
                <a:effectLst/>
                <a:latin typeface="Calibri" panose="020F0502020204030204" pitchFamily="34" charset="0"/>
                <a:ea typeface="Calibri" panose="020F0502020204030204" pitchFamily="34" charset="0"/>
                <a:cs typeface="Times New Roman" panose="02020603050405020304" pitchFamily="18" charset="0"/>
              </a:rPr>
              <a:t>Logmel</a:t>
            </a:r>
            <a:r>
              <a:rPr lang="en-US" sz="1800" kern="100">
                <a:effectLst/>
                <a:latin typeface="Calibri" panose="020F0502020204030204" pitchFamily="34" charset="0"/>
                <a:ea typeface="Calibri" panose="020F0502020204030204" pitchFamily="34" charset="0"/>
                <a:cs typeface="Times New Roman" panose="02020603050405020304" pitchFamily="18" charset="0"/>
              </a:rPr>
              <a:t> spectrograms are used due to their capability of capturing more meaningful features of the audio signals from human perception.</a:t>
            </a:r>
          </a:p>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28</a:t>
            </a:fld>
            <a:endParaRPr lang="en-US"/>
          </a:p>
        </p:txBody>
      </p:sp>
    </p:spTree>
    <p:extLst>
      <p:ext uri="{BB962C8B-B14F-4D97-AF65-F5344CB8AC3E}">
        <p14:creationId xmlns:p14="http://schemas.microsoft.com/office/powerpoint/2010/main" val="381811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6C0B8AC8-E212-48B2-9917-7448FC83DD17}" type="slidenum">
              <a:rPr lang="en-US" smtClean="0"/>
              <a:t>29</a:t>
            </a:fld>
            <a:endParaRPr lang="en-US"/>
          </a:p>
        </p:txBody>
      </p:sp>
    </p:spTree>
    <p:extLst>
      <p:ext uri="{BB962C8B-B14F-4D97-AF65-F5344CB8AC3E}">
        <p14:creationId xmlns:p14="http://schemas.microsoft.com/office/powerpoint/2010/main" val="188527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38</a:t>
            </a:fld>
            <a:endParaRPr lang="en-US"/>
          </a:p>
        </p:txBody>
      </p:sp>
    </p:spTree>
    <p:extLst>
      <p:ext uri="{BB962C8B-B14F-4D97-AF65-F5344CB8AC3E}">
        <p14:creationId xmlns:p14="http://schemas.microsoft.com/office/powerpoint/2010/main" val="33196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Increase User Satisfaction by introducing a Cha-Bot system.</a:t>
            </a:r>
          </a:p>
          <a:p>
            <a:pPr marL="171450" indent="-171450">
              <a:buFontTx/>
              <a:buChar char="-"/>
            </a:pPr>
            <a:r>
              <a:rPr lang="en-US"/>
              <a:t>Identify user needs via Chat-Bot system. (Inputs – Both Query &amp; images)</a:t>
            </a:r>
          </a:p>
          <a:p>
            <a:pPr marL="171450" indent="-171450">
              <a:buFontTx/>
              <a:buChar char="-"/>
            </a:pPr>
            <a:r>
              <a:rPr lang="en-US"/>
              <a:t>Using Image processing to identify computer accessories &amp; Query processing to identify keywords. </a:t>
            </a:r>
          </a:p>
          <a:p>
            <a:pPr marL="0" indent="0">
              <a:buFontTx/>
              <a:buNone/>
            </a:pPr>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3</a:t>
            </a:fld>
            <a:endParaRPr lang="en-US"/>
          </a:p>
        </p:txBody>
      </p:sp>
    </p:spTree>
    <p:extLst>
      <p:ext uri="{BB962C8B-B14F-4D97-AF65-F5344CB8AC3E}">
        <p14:creationId xmlns:p14="http://schemas.microsoft.com/office/powerpoint/2010/main" val="95938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Implement state of the art recommender system to recommend devices and repair centers. </a:t>
            </a:r>
          </a:p>
          <a:p>
            <a:pPr marL="171450" indent="-171450">
              <a:buFontTx/>
              <a:buChar char="-"/>
            </a:pPr>
            <a:r>
              <a:rPr lang="en-US"/>
              <a:t>Last but not least, using web scraping &amp; speech to text systems to gather info. About devices. </a:t>
            </a:r>
          </a:p>
        </p:txBody>
      </p:sp>
      <p:sp>
        <p:nvSpPr>
          <p:cNvPr id="4" name="Slide Number Placeholder 3"/>
          <p:cNvSpPr>
            <a:spLocks noGrp="1"/>
          </p:cNvSpPr>
          <p:nvPr>
            <p:ph type="sldNum" sz="quarter" idx="5"/>
          </p:nvPr>
        </p:nvSpPr>
        <p:spPr/>
        <p:txBody>
          <a:bodyPr/>
          <a:lstStyle/>
          <a:p>
            <a:fld id="{6C0B8AC8-E212-48B2-9917-7448FC83DD17}" type="slidenum">
              <a:rPr lang="en-US" smtClean="0"/>
              <a:t>4</a:t>
            </a:fld>
            <a:endParaRPr lang="en-US"/>
          </a:p>
        </p:txBody>
      </p:sp>
    </p:spTree>
    <p:extLst>
      <p:ext uri="{BB962C8B-B14F-4D97-AF65-F5344CB8AC3E}">
        <p14:creationId xmlns:p14="http://schemas.microsoft.com/office/powerpoint/2010/main" val="41208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level architecture.</a:t>
            </a:r>
          </a:p>
          <a:p>
            <a:r>
              <a:rPr lang="en-US"/>
              <a:t>All 4 components of our system are included. </a:t>
            </a:r>
          </a:p>
          <a:p>
            <a:pPr marL="171450" indent="-171450">
              <a:buFontTx/>
              <a:buChar char="-"/>
            </a:pPr>
            <a:r>
              <a:rPr lang="en-US"/>
              <a:t>Chat Bot &amp; NLP</a:t>
            </a:r>
          </a:p>
          <a:p>
            <a:pPr marL="171450" indent="-171450">
              <a:buFontTx/>
              <a:buChar char="-"/>
            </a:pPr>
            <a:r>
              <a:rPr lang="en-US"/>
              <a:t>Image processing Component</a:t>
            </a:r>
          </a:p>
          <a:p>
            <a:pPr marL="171450" indent="-171450">
              <a:buFontTx/>
              <a:buChar char="-"/>
            </a:pPr>
            <a:r>
              <a:rPr lang="en-US"/>
              <a:t>Recommender System</a:t>
            </a:r>
          </a:p>
          <a:p>
            <a:pPr marL="171450" indent="-171450">
              <a:buFontTx/>
              <a:buChar char="-"/>
            </a:pPr>
            <a:r>
              <a:rPr lang="en-US"/>
              <a:t>Web Scraping for data gathering &amp; speech to text from video reviews.</a:t>
            </a:r>
          </a:p>
          <a:p>
            <a:pPr marL="0" indent="0">
              <a:buFontTx/>
              <a:buNone/>
            </a:pPr>
            <a:endParaRPr lang="en-US"/>
          </a:p>
          <a:p>
            <a:pPr marL="0" indent="0">
              <a:buFontTx/>
              <a:buNone/>
            </a:pPr>
            <a:r>
              <a:rPr lang="en-US"/>
              <a:t>My colleagues &amp; I will dive into specifics in the individual components. </a:t>
            </a:r>
          </a:p>
          <a:p>
            <a:pPr marL="0" indent="0">
              <a:buFontTx/>
              <a:buNone/>
            </a:pPr>
            <a:endParaRPr lang="en-US"/>
          </a:p>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5</a:t>
            </a:fld>
            <a:endParaRPr lang="en-US"/>
          </a:p>
        </p:txBody>
      </p:sp>
    </p:spTree>
    <p:extLst>
      <p:ext uri="{BB962C8B-B14F-4D97-AF65-F5344CB8AC3E}">
        <p14:creationId xmlns:p14="http://schemas.microsoft.com/office/powerpoint/2010/main" val="6353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7</a:t>
            </a:fld>
            <a:endParaRPr lang="en-US"/>
          </a:p>
        </p:txBody>
      </p:sp>
    </p:spTree>
    <p:extLst>
      <p:ext uri="{BB962C8B-B14F-4D97-AF65-F5344CB8AC3E}">
        <p14:creationId xmlns:p14="http://schemas.microsoft.com/office/powerpoint/2010/main" val="6921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12</a:t>
            </a:fld>
            <a:endParaRPr lang="en-US"/>
          </a:p>
        </p:txBody>
      </p:sp>
    </p:spTree>
    <p:extLst>
      <p:ext uri="{BB962C8B-B14F-4D97-AF65-F5344CB8AC3E}">
        <p14:creationId xmlns:p14="http://schemas.microsoft.com/office/powerpoint/2010/main" val="319364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13</a:t>
            </a:fld>
            <a:endParaRPr lang="en-US"/>
          </a:p>
        </p:txBody>
      </p:sp>
    </p:spTree>
    <p:extLst>
      <p:ext uri="{BB962C8B-B14F-4D97-AF65-F5344CB8AC3E}">
        <p14:creationId xmlns:p14="http://schemas.microsoft.com/office/powerpoint/2010/main" val="48661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14</a:t>
            </a:fld>
            <a:endParaRPr lang="en-US"/>
          </a:p>
        </p:txBody>
      </p:sp>
    </p:spTree>
    <p:extLst>
      <p:ext uri="{BB962C8B-B14F-4D97-AF65-F5344CB8AC3E}">
        <p14:creationId xmlns:p14="http://schemas.microsoft.com/office/powerpoint/2010/main" val="3139170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oject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470025"/>
          </a:xfrm>
        </p:spPr>
        <p:txBody>
          <a:bodyPr/>
          <a:lstStyle>
            <a:lvl1pPr>
              <a:defRPr/>
            </a:lvl1pPr>
          </a:lstStyle>
          <a:p>
            <a:r>
              <a:rPr lang="en-US"/>
              <a:t>Add the Project Title</a:t>
            </a:r>
          </a:p>
        </p:txBody>
      </p:sp>
      <p:sp>
        <p:nvSpPr>
          <p:cNvPr id="3" name="Subtitle 2"/>
          <p:cNvSpPr>
            <a:spLocks noGrp="1"/>
          </p:cNvSpPr>
          <p:nvPr>
            <p:ph type="subTitle" idx="1" hasCustomPrompt="1"/>
          </p:nvPr>
        </p:nvSpPr>
        <p:spPr>
          <a:xfrm>
            <a:off x="1828800" y="2514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Project ID</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85644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Slide Number Placeholder 5">
            <a:extLst>
              <a:ext uri="{FF2B5EF4-FFF2-40B4-BE49-F238E27FC236}">
                <a16:creationId xmlns:a16="http://schemas.microsoft.com/office/drawing/2014/main" id="{A75490AD-C6C9-4021-8C34-1F6444AB48BF}"/>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a:p>
        </p:txBody>
      </p:sp>
    </p:spTree>
    <p:extLst>
      <p:ext uri="{BB962C8B-B14F-4D97-AF65-F5344CB8AC3E}">
        <p14:creationId xmlns:p14="http://schemas.microsoft.com/office/powerpoint/2010/main" val="335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二等辺三角形 11"/>
          <p:cNvSpPr/>
          <p:nvPr userDrawn="1"/>
        </p:nvSpPr>
        <p:spPr>
          <a:xfrm>
            <a:off x="0" y="6406010"/>
            <a:ext cx="12192000" cy="452885"/>
          </a:xfrm>
          <a:prstGeom prst="triangle">
            <a:avLst>
              <a:gd name="adj" fmla="val 8544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5743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240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1207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3108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244708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ividua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888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al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23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a:t>Section Title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Sub-Titles</a:t>
            </a:r>
          </a:p>
        </p:txBody>
      </p:sp>
      <p:sp>
        <p:nvSpPr>
          <p:cNvPr id="19" name="Rectangle 18">
            <a:extLst>
              <a:ext uri="{FF2B5EF4-FFF2-40B4-BE49-F238E27FC236}">
                <a16:creationId xmlns:a16="http://schemas.microsoft.com/office/drawing/2014/main" id="{77C29E58-4878-471A-A8CF-FA8607A4052E}"/>
              </a:ext>
            </a:extLst>
          </p:cNvPr>
          <p:cNvSpPr/>
          <p:nvPr userDrawn="1"/>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ITXXXXXXXX</a:t>
            </a:r>
            <a:r>
              <a:rPr lang="en-US" sz="1800">
                <a:solidFill>
                  <a:schemeClr val="tx1"/>
                </a:solidFill>
              </a:rPr>
              <a:t>   |   &lt;</a:t>
            </a:r>
            <a:r>
              <a:rPr lang="en-US" sz="1800" b="1">
                <a:solidFill>
                  <a:schemeClr val="tx1"/>
                </a:solidFill>
              </a:rPr>
              <a:t>&lt;Student Name&gt;&gt;   </a:t>
            </a:r>
            <a:r>
              <a:rPr lang="en-US" sz="1800">
                <a:solidFill>
                  <a:schemeClr val="tx1"/>
                </a:solidFill>
              </a:rPr>
              <a:t>|   </a:t>
            </a:r>
            <a:r>
              <a:rPr lang="en-US" sz="1800" b="0">
                <a:solidFill>
                  <a:schemeClr val="tx1"/>
                </a:solidFill>
              </a:rPr>
              <a:t>&lt;&lt;Project ID&gt;&gt;</a:t>
            </a:r>
          </a:p>
        </p:txBody>
      </p:sp>
    </p:spTree>
    <p:extLst>
      <p:ext uri="{BB962C8B-B14F-4D97-AF65-F5344CB8AC3E}">
        <p14:creationId xmlns:p14="http://schemas.microsoft.com/office/powerpoint/2010/main" val="32933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tudent Information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a:t>Student IT Number | Student Name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Student’s Specialization</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Rectangle 3">
            <a:extLst>
              <a:ext uri="{FF2B5EF4-FFF2-40B4-BE49-F238E27FC236}">
                <a16:creationId xmlns:a16="http://schemas.microsoft.com/office/drawing/2014/main" id="{0A8789F7-2DE1-4BD0-98A0-4D627E8C7924}"/>
              </a:ext>
            </a:extLst>
          </p:cNvPr>
          <p:cNvSpPr/>
          <p:nvPr userDrawn="1"/>
        </p:nvSpPr>
        <p:spPr>
          <a:xfrm>
            <a:off x="10134600" y="152400"/>
            <a:ext cx="1981200" cy="228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Student Must add a professional photo to this cage</a:t>
            </a:r>
          </a:p>
        </p:txBody>
      </p:sp>
    </p:spTree>
    <p:extLst>
      <p:ext uri="{BB962C8B-B14F-4D97-AF65-F5344CB8AC3E}">
        <p14:creationId xmlns:p14="http://schemas.microsoft.com/office/powerpoint/2010/main" val="20085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3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0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11684000" cy="792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143000"/>
            <a:ext cx="11684000"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064364F-1F37-4C7B-B31F-2D4F671B2CB9}"/>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a:p>
        </p:txBody>
      </p:sp>
      <p:pic>
        <p:nvPicPr>
          <p:cNvPr id="7" name="Picture 6" descr="A picture containing photo, table, person, monitor&#10;&#10;Description automatically generated">
            <a:extLst>
              <a:ext uri="{FF2B5EF4-FFF2-40B4-BE49-F238E27FC236}">
                <a16:creationId xmlns:a16="http://schemas.microsoft.com/office/drawing/2014/main" id="{0503738D-67F6-4FC8-88E8-C0D768AD3312}"/>
              </a:ext>
            </a:extLst>
          </p:cNvPr>
          <p:cNvPicPr>
            <a:picLocks noChangeAspect="1"/>
          </p:cNvPicPr>
          <p:nvPr userDrawn="1"/>
        </p:nvPicPr>
        <p:blipFill rotWithShape="1">
          <a:blip r:embed="rId16"/>
          <a:srcRect t="90286" r="71976"/>
          <a:stretch/>
        </p:blipFill>
        <p:spPr>
          <a:xfrm>
            <a:off x="0" y="6373302"/>
            <a:ext cx="2514600" cy="490308"/>
          </a:xfrm>
          <a:prstGeom prst="rect">
            <a:avLst/>
          </a:prstGeom>
        </p:spPr>
      </p:pic>
      <p:sp>
        <p:nvSpPr>
          <p:cNvPr id="4" name="TextBox 3">
            <a:extLst>
              <a:ext uri="{FF2B5EF4-FFF2-40B4-BE49-F238E27FC236}">
                <a16:creationId xmlns:a16="http://schemas.microsoft.com/office/drawing/2014/main" id="{A16EC11E-4ADA-413C-92B1-C0871F068AF1}"/>
              </a:ext>
            </a:extLst>
          </p:cNvPr>
          <p:cNvSpPr txBox="1"/>
          <p:nvPr userDrawn="1"/>
        </p:nvSpPr>
        <p:spPr>
          <a:xfrm>
            <a:off x="10287000" y="6536937"/>
            <a:ext cx="1066800" cy="276999"/>
          </a:xfrm>
          <a:prstGeom prst="rect">
            <a:avLst/>
          </a:prstGeom>
          <a:noFill/>
        </p:spPr>
        <p:txBody>
          <a:bodyPr wrap="square" rtlCol="0">
            <a:spAutoFit/>
          </a:bodyPr>
          <a:lstStyle/>
          <a:p>
            <a:fld id="{98C4007C-554A-4B16-A31C-089CB53EF86F}" type="datetime1">
              <a:rPr lang="en-US" sz="1200" b="1" smtClean="0"/>
              <a:t>10/28/2023</a:t>
            </a:fld>
            <a:endParaRPr lang="en-US" sz="1200" b="1"/>
          </a:p>
        </p:txBody>
      </p:sp>
    </p:spTree>
    <p:extLst>
      <p:ext uri="{BB962C8B-B14F-4D97-AF65-F5344CB8AC3E}">
        <p14:creationId xmlns:p14="http://schemas.microsoft.com/office/powerpoint/2010/main" val="41374535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0" r:id="rId3"/>
    <p:sldLayoutId id="2147483662"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p:txStyles>
    <p:titleStyle>
      <a:lvl1pPr algn="ctr" defTabSz="914400" rtl="0" eaLnBrk="1" latinLnBrk="0" hangingPunct="1">
        <a:spcBef>
          <a:spcPct val="0"/>
        </a:spcBef>
        <a:buNone/>
        <a:defRPr sz="4400" kern="1200">
          <a:solidFill>
            <a:schemeClr val="tx1"/>
          </a:solidFill>
          <a:latin typeface="Adobe Devanagari" pitchFamily="18" charset="0"/>
          <a:ea typeface="+mj-ea"/>
          <a:cs typeface="Adobe Devanagari"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yimagesearch.com/2018/11/12/yolo-object-detection-with-openc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cv-foundation.org/openaccess/content_cvpr_2014/papers/Girshick_Rich_Feature_Hierarchies_2014_CVPR_paper.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hotos.google.com/search/_cAF1QipOJ-PTxVb7N0qhwoC004DSzaTYBzgcDg1Y_Shanila%20Thirimanne/photo/AF1QipNFXzHI8X14rQYqSVgXEOaf0c-kgBYvPBdy6hYW"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5E098-F3D0-453C-BBF5-A7C840F21FD8}"/>
              </a:ext>
            </a:extLst>
          </p:cNvPr>
          <p:cNvSpPr>
            <a:spLocks noGrp="1"/>
          </p:cNvSpPr>
          <p:nvPr>
            <p:ph type="ctrTitle"/>
          </p:nvPr>
        </p:nvSpPr>
        <p:spPr>
          <a:xfrm>
            <a:off x="914400" y="1407034"/>
            <a:ext cx="10363200" cy="1470025"/>
          </a:xfrm>
        </p:spPr>
        <p:txBody>
          <a:bodyPr>
            <a:noAutofit/>
          </a:bodyPr>
          <a:lstStyle/>
          <a:p>
            <a:pPr>
              <a:lnSpc>
                <a:spcPct val="107000"/>
              </a:lnSpc>
              <a:spcAft>
                <a:spcPts val="800"/>
              </a:spcAft>
            </a:pPr>
            <a:r>
              <a:rPr lang="en-US" b="1" u="sng">
                <a:effectLst/>
                <a:latin typeface="Adobe Devanagari"/>
                <a:ea typeface="DengXian" panose="02010600030101010101" pitchFamily="2" charset="-122"/>
                <a:cs typeface="Mangal" panose="02040503050203030202" pitchFamily="18" charset="0"/>
              </a:rPr>
              <a:t>CHAT-BOT SYSTEM FOR COMPUTERS, ACCESSORIES &amp; REPAIR CENTER RECOMMENDATION</a:t>
            </a:r>
          </a:p>
        </p:txBody>
      </p:sp>
      <p:sp>
        <p:nvSpPr>
          <p:cNvPr id="5" name="Subtitle 4">
            <a:extLst>
              <a:ext uri="{FF2B5EF4-FFF2-40B4-BE49-F238E27FC236}">
                <a16:creationId xmlns:a16="http://schemas.microsoft.com/office/drawing/2014/main" id="{288F3F03-40A0-499D-BDCC-A8E886D9D7C4}"/>
              </a:ext>
            </a:extLst>
          </p:cNvPr>
          <p:cNvSpPr>
            <a:spLocks noGrp="1"/>
          </p:cNvSpPr>
          <p:nvPr>
            <p:ph type="subTitle" idx="1"/>
          </p:nvPr>
        </p:nvSpPr>
        <p:spPr>
          <a:xfrm>
            <a:off x="1828800" y="4005064"/>
            <a:ext cx="8534400" cy="1752600"/>
          </a:xfrm>
        </p:spPr>
        <p:txBody>
          <a:bodyPr/>
          <a:lstStyle/>
          <a:p>
            <a:r>
              <a:rPr lang="en-US" b="1">
                <a:solidFill>
                  <a:schemeClr val="tx1">
                    <a:lumMod val="75000"/>
                    <a:lumOff val="25000"/>
                  </a:schemeClr>
                </a:solidFill>
              </a:rPr>
              <a:t>TMP – 23 - 283</a:t>
            </a:r>
          </a:p>
        </p:txBody>
      </p:sp>
    </p:spTree>
    <p:extLst>
      <p:ext uri="{BB962C8B-B14F-4D97-AF65-F5344CB8AC3E}">
        <p14:creationId xmlns:p14="http://schemas.microsoft.com/office/powerpoint/2010/main" val="3813887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 TMP – 23 – 283</a:t>
            </a:r>
          </a:p>
        </p:txBody>
      </p:sp>
      <p:pic>
        <p:nvPicPr>
          <p:cNvPr id="8" name="Picture 7">
            <a:extLst>
              <a:ext uri="{FF2B5EF4-FFF2-40B4-BE49-F238E27FC236}">
                <a16:creationId xmlns:a16="http://schemas.microsoft.com/office/drawing/2014/main" id="{BD5AF009-7494-1823-C90B-84795179E6BE}"/>
              </a:ext>
            </a:extLst>
          </p:cNvPr>
          <p:cNvPicPr>
            <a:picLocks noChangeAspect="1"/>
          </p:cNvPicPr>
          <p:nvPr/>
        </p:nvPicPr>
        <p:blipFill rotWithShape="1">
          <a:blip r:embed="rId2"/>
          <a:srcRect l="13936" t="13250" r="14558" b="11150"/>
          <a:stretch/>
        </p:blipFill>
        <p:spPr>
          <a:xfrm>
            <a:off x="6240016" y="2941478"/>
            <a:ext cx="5728577" cy="3586588"/>
          </a:xfrm>
          <a:prstGeom prst="rect">
            <a:avLst/>
          </a:prstGeom>
        </p:spPr>
      </p:pic>
      <p:pic>
        <p:nvPicPr>
          <p:cNvPr id="3" name="Picture 2">
            <a:extLst>
              <a:ext uri="{FF2B5EF4-FFF2-40B4-BE49-F238E27FC236}">
                <a16:creationId xmlns:a16="http://schemas.microsoft.com/office/drawing/2014/main" id="{6989107D-3E31-1D02-8992-0DB0732402F9}"/>
              </a:ext>
            </a:extLst>
          </p:cNvPr>
          <p:cNvPicPr>
            <a:picLocks noChangeAspect="1"/>
          </p:cNvPicPr>
          <p:nvPr/>
        </p:nvPicPr>
        <p:blipFill rotWithShape="1">
          <a:blip r:embed="rId3"/>
          <a:srcRect l="13315" t="11151" r="15180"/>
          <a:stretch/>
        </p:blipFill>
        <p:spPr>
          <a:xfrm>
            <a:off x="33929" y="-10557"/>
            <a:ext cx="6458788" cy="4752528"/>
          </a:xfrm>
          <a:prstGeom prst="rect">
            <a:avLst/>
          </a:prstGeom>
        </p:spPr>
      </p:pic>
      <p:pic>
        <p:nvPicPr>
          <p:cNvPr id="10" name="Graphic 9" descr="Line arrow: Counter-clockwise curve with solid fill">
            <a:extLst>
              <a:ext uri="{FF2B5EF4-FFF2-40B4-BE49-F238E27FC236}">
                <a16:creationId xmlns:a16="http://schemas.microsoft.com/office/drawing/2014/main" id="{587AA60C-C686-D5E8-C31C-6C8534466D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35234" flipV="1">
            <a:off x="6451116" y="2047980"/>
            <a:ext cx="914400" cy="914400"/>
          </a:xfrm>
          <a:prstGeom prst="rect">
            <a:avLst/>
          </a:prstGeom>
        </p:spPr>
      </p:pic>
      <p:sp>
        <p:nvSpPr>
          <p:cNvPr id="12" name="TextBox 11">
            <a:extLst>
              <a:ext uri="{FF2B5EF4-FFF2-40B4-BE49-F238E27FC236}">
                <a16:creationId xmlns:a16="http://schemas.microsoft.com/office/drawing/2014/main" id="{A6CCD10B-DC32-734F-90FE-4B838A52C0D6}"/>
              </a:ext>
            </a:extLst>
          </p:cNvPr>
          <p:cNvSpPr txBox="1"/>
          <p:nvPr/>
        </p:nvSpPr>
        <p:spPr>
          <a:xfrm>
            <a:off x="7067686" y="299885"/>
            <a:ext cx="4680520" cy="2031325"/>
          </a:xfrm>
          <a:prstGeom prst="rect">
            <a:avLst/>
          </a:prstGeom>
          <a:noFill/>
          <a:ln>
            <a:solidFill>
              <a:schemeClr val="tx1">
                <a:lumMod val="95000"/>
                <a:lumOff val="5000"/>
              </a:schemeClr>
            </a:solidFill>
          </a:ln>
        </p:spPr>
        <p:txBody>
          <a:bodyPr wrap="square">
            <a:spAutoFit/>
          </a:bodyPr>
          <a:lstStyle/>
          <a:p>
            <a:r>
              <a:rPr lang="en-US" b="1" u="sng">
                <a:effectLst/>
                <a:latin typeface="Consolas" panose="020B0609020204030204" pitchFamily="49" charset="0"/>
              </a:rPr>
              <a:t>State Based Chat Bot System</a:t>
            </a:r>
          </a:p>
          <a:p>
            <a:endParaRPr lang="en-US" b="1">
              <a:latin typeface="Consolas" panose="020B0609020204030204" pitchFamily="49" charset="0"/>
            </a:endParaRPr>
          </a:p>
          <a:p>
            <a:r>
              <a:rPr lang="en-US" b="1">
                <a:latin typeface="Consolas" panose="020B0609020204030204" pitchFamily="49" charset="0"/>
              </a:rPr>
              <a:t>Technologies: </a:t>
            </a:r>
          </a:p>
          <a:p>
            <a:r>
              <a:rPr lang="en-US">
                <a:latin typeface="Consolas" panose="020B0609020204030204" pitchFamily="49" charset="0"/>
              </a:rPr>
              <a:t>Flask, HTML, CSS, JavaScript</a:t>
            </a:r>
          </a:p>
          <a:p>
            <a:endParaRPr lang="en-US">
              <a:latin typeface="Consolas" panose="020B0609020204030204" pitchFamily="49" charset="0"/>
            </a:endParaRPr>
          </a:p>
          <a:p>
            <a:r>
              <a:rPr lang="en-US" b="0" i="0">
                <a:effectLst/>
                <a:latin typeface="Söhne"/>
              </a:rPr>
              <a:t>To Enhance and reduce latency : </a:t>
            </a:r>
          </a:p>
          <a:p>
            <a:r>
              <a:rPr lang="en-US" b="1" i="0">
                <a:effectLst/>
                <a:latin typeface="Söhne"/>
              </a:rPr>
              <a:t>Content Delivery Network (CDN) </a:t>
            </a:r>
            <a:endParaRPr lang="en-US" b="1">
              <a:effectLst/>
              <a:latin typeface="Consolas" panose="020B0609020204030204" pitchFamily="49" charset="0"/>
            </a:endParaRPr>
          </a:p>
        </p:txBody>
      </p:sp>
    </p:spTree>
    <p:extLst>
      <p:ext uri="{BB962C8B-B14F-4D97-AF65-F5344CB8AC3E}">
        <p14:creationId xmlns:p14="http://schemas.microsoft.com/office/powerpoint/2010/main" val="163574706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 TMP – 23 – 283</a:t>
            </a:r>
          </a:p>
        </p:txBody>
      </p:sp>
      <p:pic>
        <p:nvPicPr>
          <p:cNvPr id="16" name="Graphic 15" descr="Line arrow: Counter-clockwise curve with solid fill">
            <a:extLst>
              <a:ext uri="{FF2B5EF4-FFF2-40B4-BE49-F238E27FC236}">
                <a16:creationId xmlns:a16="http://schemas.microsoft.com/office/drawing/2014/main" id="{17AC9941-BB16-2A4E-5519-682A29F718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323818" flipV="1">
            <a:off x="5670616" y="1816984"/>
            <a:ext cx="914400" cy="914400"/>
          </a:xfrm>
          <a:prstGeom prst="rect">
            <a:avLst/>
          </a:prstGeom>
        </p:spPr>
      </p:pic>
      <p:pic>
        <p:nvPicPr>
          <p:cNvPr id="8" name="Picture 7">
            <a:extLst>
              <a:ext uri="{FF2B5EF4-FFF2-40B4-BE49-F238E27FC236}">
                <a16:creationId xmlns:a16="http://schemas.microsoft.com/office/drawing/2014/main" id="{830879CD-1765-7922-2D2A-692F654A1A41}"/>
              </a:ext>
            </a:extLst>
          </p:cNvPr>
          <p:cNvPicPr>
            <a:picLocks noChangeAspect="1"/>
          </p:cNvPicPr>
          <p:nvPr/>
        </p:nvPicPr>
        <p:blipFill>
          <a:blip r:embed="rId4"/>
          <a:stretch>
            <a:fillRect/>
          </a:stretch>
        </p:blipFill>
        <p:spPr>
          <a:xfrm>
            <a:off x="304800" y="908720"/>
            <a:ext cx="5274267" cy="5453886"/>
          </a:xfrm>
          <a:prstGeom prst="rect">
            <a:avLst/>
          </a:prstGeom>
        </p:spPr>
      </p:pic>
      <p:sp>
        <p:nvSpPr>
          <p:cNvPr id="10" name="Title 1">
            <a:extLst>
              <a:ext uri="{FF2B5EF4-FFF2-40B4-BE49-F238E27FC236}">
                <a16:creationId xmlns:a16="http://schemas.microsoft.com/office/drawing/2014/main" id="{B35F9575-15E6-3FC4-2BFA-A0498889DF7D}"/>
              </a:ext>
            </a:extLst>
          </p:cNvPr>
          <p:cNvSpPr>
            <a:spLocks noGrp="1"/>
          </p:cNvSpPr>
          <p:nvPr>
            <p:ph type="title"/>
          </p:nvPr>
        </p:nvSpPr>
        <p:spPr>
          <a:xfrm>
            <a:off x="285816" y="0"/>
            <a:ext cx="11684000" cy="792162"/>
          </a:xfrm>
        </p:spPr>
        <p:txBody>
          <a:bodyPr>
            <a:normAutofit/>
          </a:bodyPr>
          <a:lstStyle/>
          <a:p>
            <a:r>
              <a:rPr lang="en-US" sz="4000" b="1" u="sng"/>
              <a:t>Name Entity Recognition (NER)</a:t>
            </a:r>
          </a:p>
        </p:txBody>
      </p:sp>
      <p:sp>
        <p:nvSpPr>
          <p:cNvPr id="13" name="TextBox 12">
            <a:extLst>
              <a:ext uri="{FF2B5EF4-FFF2-40B4-BE49-F238E27FC236}">
                <a16:creationId xmlns:a16="http://schemas.microsoft.com/office/drawing/2014/main" id="{F2DD135D-C822-EC8B-4AA6-0EC14B2D971F}"/>
              </a:ext>
            </a:extLst>
          </p:cNvPr>
          <p:cNvSpPr txBox="1"/>
          <p:nvPr/>
        </p:nvSpPr>
        <p:spPr>
          <a:xfrm>
            <a:off x="7108540" y="1340768"/>
            <a:ext cx="4680520" cy="1200329"/>
          </a:xfrm>
          <a:prstGeom prst="rect">
            <a:avLst/>
          </a:prstGeom>
          <a:noFill/>
          <a:ln>
            <a:solidFill>
              <a:schemeClr val="tx1">
                <a:lumMod val="95000"/>
                <a:lumOff val="5000"/>
              </a:schemeClr>
            </a:solidFill>
          </a:ln>
        </p:spPr>
        <p:txBody>
          <a:bodyPr wrap="square">
            <a:spAutoFit/>
          </a:bodyPr>
          <a:lstStyle/>
          <a:p>
            <a:r>
              <a:rPr lang="en-US" b="0">
                <a:solidFill>
                  <a:srgbClr val="9CDCFE"/>
                </a:solidFill>
                <a:effectLst/>
                <a:latin typeface="Consolas" panose="020B0609020204030204" pitchFamily="49" charset="0"/>
              </a:rPr>
              <a:t>text</a:t>
            </a:r>
            <a:r>
              <a:rPr lang="en-US" b="0">
                <a:solidFill>
                  <a:srgbClr val="CCCCCC"/>
                </a:solidFill>
                <a:effectLst/>
                <a:latin typeface="Consolas" panose="020B0609020204030204" pitchFamily="49" charset="0"/>
              </a:rPr>
              <a:t> </a:t>
            </a:r>
            <a:r>
              <a:rPr lang="en-US" b="0">
                <a:solidFill>
                  <a:srgbClr val="D4D4D4"/>
                </a:solidFill>
                <a:effectLst/>
                <a:latin typeface="Consolas" panose="020B0609020204030204" pitchFamily="49" charset="0"/>
              </a:rPr>
              <a:t>=</a:t>
            </a:r>
            <a:r>
              <a:rPr lang="en-US" b="0">
                <a:solidFill>
                  <a:srgbClr val="CCCCCC"/>
                </a:solidFill>
                <a:effectLst/>
                <a:latin typeface="Consolas" panose="020B0609020204030204" pitchFamily="49" charset="0"/>
              </a:rPr>
              <a:t> </a:t>
            </a:r>
            <a:r>
              <a:rPr lang="en-US" b="0">
                <a:solidFill>
                  <a:srgbClr val="CE9178"/>
                </a:solidFill>
                <a:effectLst/>
                <a:latin typeface="Consolas" panose="020B0609020204030204" pitchFamily="49" charset="0"/>
              </a:rPr>
              <a:t>"I'm am a developer . I </a:t>
            </a:r>
            <a:r>
              <a:rPr lang="en-US">
                <a:solidFill>
                  <a:srgbClr val="CE9178"/>
                </a:solidFill>
                <a:latin typeface="Consolas" panose="020B0609020204030204" pitchFamily="49" charset="0"/>
              </a:rPr>
              <a:t>want</a:t>
            </a:r>
            <a:r>
              <a:rPr lang="en-US" b="0">
                <a:solidFill>
                  <a:srgbClr val="CE9178"/>
                </a:solidFill>
                <a:effectLst/>
                <a:latin typeface="Consolas" panose="020B0609020204030204" pitchFamily="49" charset="0"/>
              </a:rPr>
              <a:t> to buy a laptop with RTX 3050, intel i7, 144hz refresh rate  with 14-inch screen"</a:t>
            </a:r>
            <a:endParaRPr lang="en-US" b="0">
              <a:solidFill>
                <a:srgbClr val="CCCCCC"/>
              </a:solidFill>
              <a:effectLst/>
              <a:latin typeface="Consolas" panose="020B0609020204030204" pitchFamily="49" charset="0"/>
            </a:endParaRPr>
          </a:p>
        </p:txBody>
      </p:sp>
      <p:pic>
        <p:nvPicPr>
          <p:cNvPr id="14" name="Graphic 13" descr="Line arrow: Counter-clockwise curve with solid fill">
            <a:extLst>
              <a:ext uri="{FF2B5EF4-FFF2-40B4-BE49-F238E27FC236}">
                <a16:creationId xmlns:a16="http://schemas.microsoft.com/office/drawing/2014/main" id="{C7F6AAAB-7277-C598-A888-9BC89A10E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48466" flipV="1">
            <a:off x="9224543" y="2689064"/>
            <a:ext cx="914400" cy="914400"/>
          </a:xfrm>
          <a:prstGeom prst="rect">
            <a:avLst/>
          </a:prstGeom>
        </p:spPr>
      </p:pic>
      <p:sp>
        <p:nvSpPr>
          <p:cNvPr id="17" name="TextBox 16">
            <a:extLst>
              <a:ext uri="{FF2B5EF4-FFF2-40B4-BE49-F238E27FC236}">
                <a16:creationId xmlns:a16="http://schemas.microsoft.com/office/drawing/2014/main" id="{E90C3812-2416-BFA1-5148-8F2811DB5080}"/>
              </a:ext>
            </a:extLst>
          </p:cNvPr>
          <p:cNvSpPr txBox="1"/>
          <p:nvPr/>
        </p:nvSpPr>
        <p:spPr>
          <a:xfrm>
            <a:off x="7248128" y="3895867"/>
            <a:ext cx="4104456" cy="1477328"/>
          </a:xfrm>
          <a:prstGeom prst="rect">
            <a:avLst/>
          </a:prstGeom>
          <a:noFill/>
          <a:ln>
            <a:solidFill>
              <a:schemeClr val="tx1"/>
            </a:solidFill>
          </a:ln>
        </p:spPr>
        <p:txBody>
          <a:bodyPr wrap="square">
            <a:spAutoFit/>
          </a:bodyPr>
          <a:lstStyle/>
          <a:p>
            <a:r>
              <a:rPr lang="en-US"/>
              <a:t>Entity: </a:t>
            </a:r>
            <a:r>
              <a:rPr lang="en-US" b="1"/>
              <a:t>developer</a:t>
            </a:r>
            <a:r>
              <a:rPr lang="en-US"/>
              <a:t>, Label: JOB</a:t>
            </a:r>
          </a:p>
          <a:p>
            <a:r>
              <a:rPr lang="en-US"/>
              <a:t>Entity: </a:t>
            </a:r>
            <a:r>
              <a:rPr lang="en-US" b="1"/>
              <a:t>RTX 3050</a:t>
            </a:r>
            <a:r>
              <a:rPr lang="en-US"/>
              <a:t>, Label: GRAPHICS</a:t>
            </a:r>
          </a:p>
          <a:p>
            <a:r>
              <a:rPr lang="en-US"/>
              <a:t>Entity: </a:t>
            </a:r>
            <a:r>
              <a:rPr lang="en-US" b="1"/>
              <a:t>intel i7</a:t>
            </a:r>
            <a:r>
              <a:rPr lang="en-US"/>
              <a:t>, Label: PROCESSOR</a:t>
            </a:r>
          </a:p>
          <a:p>
            <a:r>
              <a:rPr lang="en-US"/>
              <a:t>Entity: </a:t>
            </a:r>
            <a:r>
              <a:rPr lang="en-US" b="1"/>
              <a:t>144hz, </a:t>
            </a:r>
            <a:r>
              <a:rPr lang="en-US"/>
              <a:t>Label: REFRESH RATE</a:t>
            </a:r>
          </a:p>
          <a:p>
            <a:r>
              <a:rPr lang="en-US"/>
              <a:t>Entity: </a:t>
            </a:r>
            <a:r>
              <a:rPr lang="en-US" b="1"/>
              <a:t>14-inch screen</a:t>
            </a:r>
            <a:r>
              <a:rPr lang="en-US"/>
              <a:t>, Label: DISPLAY</a:t>
            </a:r>
          </a:p>
        </p:txBody>
      </p:sp>
    </p:spTree>
    <p:extLst>
      <p:ext uri="{BB962C8B-B14F-4D97-AF65-F5344CB8AC3E}">
        <p14:creationId xmlns:p14="http://schemas.microsoft.com/office/powerpoint/2010/main" val="6048744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3084" y="4725144"/>
            <a:ext cx="10363200" cy="1362075"/>
          </a:xfrm>
        </p:spPr>
        <p:txBody>
          <a:bodyPr/>
          <a:lstStyle/>
          <a:p>
            <a:r>
              <a:rPr lang="en-US"/>
              <a:t>M.U. Amanullath | IT20155520</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a:effectLst/>
                <a:latin typeface="Arial" panose="020B0604020202020204" pitchFamily="34" charset="0"/>
              </a:rPr>
              <a:t>B.Sc. (Hons) Degree in Information Technology Specialized in Data Science</a:t>
            </a:r>
            <a:endParaRPr lang="en-US"/>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a:solidFill>
                  <a:schemeClr val="tx1"/>
                </a:solidFill>
              </a:rPr>
              <a:t>TMP-23-283</a:t>
            </a:r>
            <a:endParaRPr lang="en-US" sz="1800" b="0">
              <a:solidFill>
                <a:schemeClr val="tx1"/>
              </a:solidFill>
            </a:endParaRPr>
          </a:p>
        </p:txBody>
      </p:sp>
      <p:pic>
        <p:nvPicPr>
          <p:cNvPr id="3" name="Picture 2" descr="A picture containing person, person, standing, posing&#10;&#10;Description automatically generated">
            <a:extLst>
              <a:ext uri="{FF2B5EF4-FFF2-40B4-BE49-F238E27FC236}">
                <a16:creationId xmlns:a16="http://schemas.microsoft.com/office/drawing/2014/main" id="{DBFBD65F-B172-ED3A-A626-A108667A0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7" y="116632"/>
            <a:ext cx="2323102" cy="2323102"/>
          </a:xfrm>
          <a:prstGeom prst="rect">
            <a:avLst/>
          </a:prstGeom>
        </p:spPr>
      </p:pic>
    </p:spTree>
    <p:extLst>
      <p:ext uri="{BB962C8B-B14F-4D97-AF65-F5344CB8AC3E}">
        <p14:creationId xmlns:p14="http://schemas.microsoft.com/office/powerpoint/2010/main" val="41052584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Research Question</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vert="horz" lIns="91440" tIns="45720" rIns="91440" bIns="45720" rtlCol="0" anchor="t">
            <a:normAutofit/>
          </a:bodyPr>
          <a:lstStyle/>
          <a:p>
            <a:pPr algn="just"/>
            <a:r>
              <a:rPr lang="en-US" sz="3000" b="1"/>
              <a:t>How to classify image of a computer hardware</a:t>
            </a:r>
            <a:br>
              <a:rPr lang="en-US" sz="3000" b="1"/>
            </a:br>
            <a:r>
              <a:rPr lang="en-US" sz="3000" b="1"/>
              <a:t>fast and accurately so that it can be</a:t>
            </a:r>
            <a:br>
              <a:rPr lang="en-US" sz="3000" b="1"/>
            </a:br>
            <a:r>
              <a:rPr lang="en-US" sz="3000" b="1"/>
              <a:t>used in a chat bot?</a:t>
            </a:r>
            <a:endParaRPr lang="en-US">
              <a:ea typeface="Cambria"/>
            </a:endParaRP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b="1">
                <a:solidFill>
                  <a:schemeClr val="tx1"/>
                </a:solidFill>
              </a:rPr>
              <a:t>M.U. Amanullath  </a:t>
            </a:r>
            <a:r>
              <a:rPr lang="en-US" sz="1800">
                <a:solidFill>
                  <a:schemeClr val="tx1"/>
                </a:solidFill>
              </a:rPr>
              <a:t>|   </a:t>
            </a:r>
            <a:r>
              <a:rPr lang="en-US" sz="1800" b="0">
                <a:solidFill>
                  <a:schemeClr val="tx1"/>
                </a:solidFill>
              </a:rPr>
              <a:t>TMP-23-283</a:t>
            </a:r>
          </a:p>
        </p:txBody>
      </p:sp>
      <p:pic>
        <p:nvPicPr>
          <p:cNvPr id="3" name="Picture 2" descr="Icon&#10;&#10;Description automatically generated">
            <a:extLst>
              <a:ext uri="{FF2B5EF4-FFF2-40B4-BE49-F238E27FC236}">
                <a16:creationId xmlns:a16="http://schemas.microsoft.com/office/drawing/2014/main" id="{ABE519BB-EEE3-D28F-488C-1D593547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055" y="1484784"/>
            <a:ext cx="3375490" cy="3375490"/>
          </a:xfrm>
          <a:prstGeom prst="rect">
            <a:avLst/>
          </a:prstGeom>
        </p:spPr>
      </p:pic>
    </p:spTree>
    <p:extLst>
      <p:ext uri="{BB962C8B-B14F-4D97-AF65-F5344CB8AC3E}">
        <p14:creationId xmlns:p14="http://schemas.microsoft.com/office/powerpoint/2010/main" val="8147968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Research Gap</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algn="just"/>
            <a:r>
              <a:rPr lang="en-US" sz="3000"/>
              <a:t>While the existing work demonstrates how to implement object detection [1][2], it does not specifically address the identification of computer hardware components. There is a need for a specialized approach to accurately and efficiently identify computer hardware components in near real-time.</a:t>
            </a:r>
          </a:p>
        </p:txBody>
      </p:sp>
      <p:sp>
        <p:nvSpPr>
          <p:cNvPr id="4" name="Rectangle 3">
            <a:extLst>
              <a:ext uri="{FF2B5EF4-FFF2-40B4-BE49-F238E27FC236}">
                <a16:creationId xmlns:a16="http://schemas.microsoft.com/office/drawing/2014/main" id="{B9D9F080-0780-4554-8055-A289E0D4EDA8}"/>
              </a:ext>
            </a:extLst>
          </p:cNvPr>
          <p:cNvSpPr/>
          <p:nvPr/>
        </p:nvSpPr>
        <p:spPr>
          <a:xfrm>
            <a:off x="2687817" y="6492875"/>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b="1">
                <a:solidFill>
                  <a:schemeClr val="tx1"/>
                </a:solidFill>
              </a:rPr>
              <a:t>M.U. Amanullath  </a:t>
            </a:r>
            <a:r>
              <a:rPr lang="en-US" sz="1800">
                <a:solidFill>
                  <a:schemeClr val="tx1"/>
                </a:solidFill>
              </a:rPr>
              <a:t>|   </a:t>
            </a:r>
            <a:r>
              <a:rPr lang="en-US" sz="1800" b="0">
                <a:solidFill>
                  <a:schemeClr val="tx1"/>
                </a:solidFill>
              </a:rPr>
              <a:t>TMP-23-283</a:t>
            </a:r>
          </a:p>
        </p:txBody>
      </p:sp>
      <p:pic>
        <p:nvPicPr>
          <p:cNvPr id="3074" name="Picture 2">
            <a:extLst>
              <a:ext uri="{FF2B5EF4-FFF2-40B4-BE49-F238E27FC236}">
                <a16:creationId xmlns:a16="http://schemas.microsoft.com/office/drawing/2014/main" id="{04D285A0-D161-06C2-E58A-B998D7FC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3140968"/>
            <a:ext cx="3084488" cy="30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998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Specific Objectives</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vert="horz" lIns="91440" tIns="45720" rIns="91440" bIns="45720" rtlCol="0" anchor="t">
            <a:normAutofit/>
          </a:bodyPr>
          <a:lstStyle/>
          <a:p>
            <a:pPr algn="just"/>
            <a:r>
              <a:rPr lang="en-US" sz="3000"/>
              <a:t>The objective of this component is to develop a near-real-time computer hardware identification system that can accurately identify computer hardware components (mainly RAM and storage). </a:t>
            </a:r>
          </a:p>
          <a:p>
            <a:pPr algn="just"/>
            <a:endParaRPr lang="en-US" sz="3000"/>
          </a:p>
          <a:p>
            <a:pPr algn="just"/>
            <a:r>
              <a:rPr lang="en-US" sz="3000"/>
              <a:t>Integrate the classification algorithm into a chat bot interface for real-time identification and user interaction.</a:t>
            </a:r>
          </a:p>
          <a:p>
            <a:endParaRPr lang="en-US" sz="5800"/>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sz="1800" b="0">
                <a:solidFill>
                  <a:schemeClr val="tx1"/>
                </a:solidFill>
              </a:rPr>
              <a:t>TMP-23-283</a:t>
            </a:r>
          </a:p>
        </p:txBody>
      </p:sp>
      <p:pic>
        <p:nvPicPr>
          <p:cNvPr id="1032" name="Picture 8">
            <a:extLst>
              <a:ext uri="{FF2B5EF4-FFF2-40B4-BE49-F238E27FC236}">
                <a16:creationId xmlns:a16="http://schemas.microsoft.com/office/drawing/2014/main" id="{10A973B0-09F0-D2C0-8644-64CC2599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864" y="4005064"/>
            <a:ext cx="2167136" cy="21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Sub Objectives</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vert="horz" lIns="91440" tIns="45720" rIns="91440" bIns="45720" rtlCol="0" anchor="t">
            <a:normAutofit/>
          </a:bodyPr>
          <a:lstStyle/>
          <a:p>
            <a:pPr algn="just">
              <a:buSzPts val="1500"/>
            </a:pPr>
            <a:r>
              <a:rPr lang="en-US" sz="3000"/>
              <a:t>Collect images of computer hardware components and label them using appropriate labeling tools.</a:t>
            </a:r>
            <a:endParaRPr lang="en-US" sz="3000">
              <a:ea typeface="Cambria"/>
            </a:endParaRPr>
          </a:p>
          <a:p>
            <a:pPr algn="just">
              <a:buSzPts val="1500"/>
            </a:pPr>
            <a:r>
              <a:rPr lang="en-US" sz="3000"/>
              <a:t>Extract the high-level features of the images using a pre trained model.</a:t>
            </a:r>
            <a:endParaRPr lang="en-US" sz="3000">
              <a:ea typeface="Cambria"/>
            </a:endParaRPr>
          </a:p>
          <a:p>
            <a:pPr algn="just">
              <a:buSzPts val="1500"/>
            </a:pPr>
            <a:r>
              <a:rPr lang="en-US" sz="3000">
                <a:ea typeface="Cambria"/>
              </a:rPr>
              <a:t>Extract the most common keywords from the images using Optical Character Recognition (OCR)</a:t>
            </a:r>
          </a:p>
          <a:p>
            <a:pPr algn="just">
              <a:buSzPts val="1500"/>
            </a:pPr>
            <a:r>
              <a:rPr lang="en-US" sz="3000"/>
              <a:t>Perform similarity checking when a new image is uploaded with our dataset and perform keyword analysis to extract extra information.</a:t>
            </a:r>
            <a:endParaRPr lang="en-US" sz="3000">
              <a:ea typeface="Cambria"/>
            </a:endParaRP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b="1">
                <a:solidFill>
                  <a:schemeClr val="tx1"/>
                </a:solidFill>
              </a:rPr>
              <a:t>M.U. Amanullath</a:t>
            </a:r>
            <a:r>
              <a:rPr lang="en-US" sz="1800" b="1">
                <a:solidFill>
                  <a:schemeClr val="tx1"/>
                </a:solidFill>
              </a:rPr>
              <a:t>   </a:t>
            </a:r>
            <a:r>
              <a:rPr lang="en-US" sz="1800">
                <a:solidFill>
                  <a:schemeClr val="tx1"/>
                </a:solidFill>
              </a:rPr>
              <a:t>|   </a:t>
            </a:r>
            <a:r>
              <a:rPr lang="en-US" sz="1800" b="0">
                <a:solidFill>
                  <a:schemeClr val="tx1"/>
                </a:solidFill>
              </a:rPr>
              <a:t>TMP-23-283</a:t>
            </a:r>
          </a:p>
        </p:txBody>
      </p:sp>
    </p:spTree>
    <p:extLst>
      <p:ext uri="{BB962C8B-B14F-4D97-AF65-F5344CB8AC3E}">
        <p14:creationId xmlns:p14="http://schemas.microsoft.com/office/powerpoint/2010/main" val="29548937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a:solidFill>
                  <a:schemeClr val="tx1"/>
                </a:solidFill>
              </a:rPr>
              <a:t>TMP-23-283</a:t>
            </a:r>
            <a:endParaRPr lang="en-US" sz="1800" b="0">
              <a:solidFill>
                <a:schemeClr val="tx1"/>
              </a:solidFill>
            </a:endParaRPr>
          </a:p>
        </p:txBody>
      </p:sp>
      <p:pic>
        <p:nvPicPr>
          <p:cNvPr id="14" name="Content Placeholder 13">
            <a:extLst>
              <a:ext uri="{FF2B5EF4-FFF2-40B4-BE49-F238E27FC236}">
                <a16:creationId xmlns:a16="http://schemas.microsoft.com/office/drawing/2014/main" id="{8BF8B635-AEB0-B0FB-19A0-0183F06B42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12834" y="1268760"/>
            <a:ext cx="7481827" cy="5055840"/>
          </a:xfrm>
        </p:spPr>
      </p:pic>
    </p:spTree>
    <p:extLst>
      <p:ext uri="{BB962C8B-B14F-4D97-AF65-F5344CB8AC3E}">
        <p14:creationId xmlns:p14="http://schemas.microsoft.com/office/powerpoint/2010/main" val="88037823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a:solidFill>
                  <a:schemeClr val="tx1"/>
                </a:solidFill>
              </a:rPr>
              <a:t>TMP-23-283</a:t>
            </a:r>
            <a:endParaRPr lang="en-US" sz="1800" b="0">
              <a:solidFill>
                <a:schemeClr val="tx1"/>
              </a:solidFill>
            </a:endParaRPr>
          </a:p>
        </p:txBody>
      </p:sp>
      <p:pic>
        <p:nvPicPr>
          <p:cNvPr id="13" name="Content Placeholder 12">
            <a:extLst>
              <a:ext uri="{FF2B5EF4-FFF2-40B4-BE49-F238E27FC236}">
                <a16:creationId xmlns:a16="http://schemas.microsoft.com/office/drawing/2014/main" id="{B5C180BC-CE75-70F0-96A9-19AD9A518A01}"/>
              </a:ext>
            </a:extLst>
          </p:cNvPr>
          <p:cNvPicPr>
            <a:picLocks noGrp="1" noChangeAspect="1"/>
          </p:cNvPicPr>
          <p:nvPr>
            <p:ph idx="1"/>
          </p:nvPr>
        </p:nvPicPr>
        <p:blipFill>
          <a:blip r:embed="rId3"/>
          <a:stretch>
            <a:fillRect/>
          </a:stretch>
        </p:blipFill>
        <p:spPr>
          <a:xfrm>
            <a:off x="2206072" y="1143000"/>
            <a:ext cx="7881455" cy="5181600"/>
          </a:xfrm>
        </p:spPr>
      </p:pic>
    </p:spTree>
    <p:extLst>
      <p:ext uri="{BB962C8B-B14F-4D97-AF65-F5344CB8AC3E}">
        <p14:creationId xmlns:p14="http://schemas.microsoft.com/office/powerpoint/2010/main" val="264933667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latin typeface="Adobe Devanagari"/>
              </a:rPr>
              <a:t>Results</a:t>
            </a:r>
            <a:endParaRPr lang="en-US"/>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a:solidFill>
                  <a:schemeClr val="tx1"/>
                </a:solidFill>
              </a:rPr>
              <a:t>TMP-23-283</a:t>
            </a:r>
            <a:endParaRPr lang="en-US" sz="1800" b="0">
              <a:solidFill>
                <a:schemeClr val="tx1"/>
              </a:solidFill>
            </a:endParaRPr>
          </a:p>
        </p:txBody>
      </p:sp>
      <p:sp>
        <p:nvSpPr>
          <p:cNvPr id="3" name="Content Placeholder 2">
            <a:extLst>
              <a:ext uri="{FF2B5EF4-FFF2-40B4-BE49-F238E27FC236}">
                <a16:creationId xmlns:a16="http://schemas.microsoft.com/office/drawing/2014/main" id="{71A88891-7654-68A7-F000-B160FC558B14}"/>
              </a:ext>
            </a:extLst>
          </p:cNvPr>
          <p:cNvSpPr>
            <a:spLocks noGrp="1"/>
          </p:cNvSpPr>
          <p:nvPr>
            <p:ph idx="1"/>
          </p:nvPr>
        </p:nvSpPr>
        <p:spPr/>
        <p:txBody>
          <a:bodyPr vert="horz" lIns="91440" tIns="45720" rIns="91440" bIns="45720" rtlCol="0" anchor="t">
            <a:normAutofit/>
          </a:bodyPr>
          <a:lstStyle/>
          <a:p>
            <a:pPr marL="0" indent="0">
              <a:buNone/>
            </a:pPr>
            <a:r>
              <a:rPr lang="en-US">
                <a:ea typeface="Cambria"/>
              </a:rPr>
              <a:t>For 255 images, 55 images per class </a:t>
            </a:r>
          </a:p>
          <a:p>
            <a:r>
              <a:rPr lang="en-US">
                <a:ea typeface="Cambria"/>
              </a:rPr>
              <a:t>Custom CNN Model Accuracy - ~55%</a:t>
            </a:r>
            <a:endParaRPr lang="en-US"/>
          </a:p>
          <a:p>
            <a:r>
              <a:rPr lang="en-US">
                <a:ea typeface="Cambria"/>
              </a:rPr>
              <a:t>Current Implementation Accuracy</a:t>
            </a:r>
          </a:p>
          <a:p>
            <a:pPr lvl="1"/>
            <a:r>
              <a:rPr lang="en-US">
                <a:ea typeface="Cambria"/>
              </a:rPr>
              <a:t> Overall – 89.1%</a:t>
            </a:r>
          </a:p>
          <a:p>
            <a:pPr lvl="1"/>
            <a:r>
              <a:rPr lang="en-US">
                <a:ea typeface="Cambria"/>
              </a:rPr>
              <a:t> Class wise - </a:t>
            </a:r>
          </a:p>
          <a:p>
            <a:pPr lvl="2"/>
            <a:r>
              <a:rPr lang="en-US">
                <a:ea typeface="Cambria"/>
              </a:rPr>
              <a:t>GPU    –  87.27</a:t>
            </a:r>
          </a:p>
          <a:p>
            <a:pPr lvl="2"/>
            <a:r>
              <a:rPr lang="en-US">
                <a:ea typeface="Cambria"/>
              </a:rPr>
              <a:t>HDD   –  94.55</a:t>
            </a:r>
          </a:p>
          <a:p>
            <a:pPr lvl="2"/>
            <a:r>
              <a:rPr lang="en-US">
                <a:ea typeface="Cambria"/>
              </a:rPr>
              <a:t>CPU    –  89.09</a:t>
            </a:r>
          </a:p>
          <a:p>
            <a:pPr lvl="2"/>
            <a:r>
              <a:rPr lang="en-US">
                <a:ea typeface="Cambria"/>
              </a:rPr>
              <a:t>RAM   –  81.81</a:t>
            </a:r>
          </a:p>
          <a:p>
            <a:pPr lvl="2"/>
            <a:r>
              <a:rPr lang="en-US">
                <a:ea typeface="Cambria"/>
              </a:rPr>
              <a:t>SSD     –  92.73</a:t>
            </a:r>
          </a:p>
        </p:txBody>
      </p:sp>
    </p:spTree>
    <p:extLst>
      <p:ext uri="{BB962C8B-B14F-4D97-AF65-F5344CB8AC3E}">
        <p14:creationId xmlns:p14="http://schemas.microsoft.com/office/powerpoint/2010/main" val="34127847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34F5929C-642D-AEE1-45BA-FBD4F71994A5}"/>
              </a:ext>
            </a:extLst>
          </p:cNvPr>
          <p:cNvPicPr>
            <a:picLocks noChangeAspect="1"/>
          </p:cNvPicPr>
          <p:nvPr/>
        </p:nvPicPr>
        <p:blipFill rotWithShape="1">
          <a:blip r:embed="rId3">
            <a:extLst>
              <a:ext uri="{28A0092B-C50C-407E-A947-70E740481C1C}">
                <a14:useLocalDpi xmlns:a14="http://schemas.microsoft.com/office/drawing/2010/main" val="0"/>
              </a:ext>
            </a:extLst>
          </a:blip>
          <a:srcRect b="8651"/>
          <a:stretch/>
        </p:blipFill>
        <p:spPr>
          <a:xfrm>
            <a:off x="551384" y="476672"/>
            <a:ext cx="10848528" cy="5574371"/>
          </a:xfrm>
          <a:prstGeom prst="rect">
            <a:avLst/>
          </a:prstGeom>
        </p:spPr>
      </p:pic>
      <p:sp>
        <p:nvSpPr>
          <p:cNvPr id="2" name="Title 1">
            <a:extLst>
              <a:ext uri="{FF2B5EF4-FFF2-40B4-BE49-F238E27FC236}">
                <a16:creationId xmlns:a16="http://schemas.microsoft.com/office/drawing/2014/main" id="{400FFCB7-EC63-495B-9ED3-9E3A0892BB67}"/>
              </a:ext>
            </a:extLst>
          </p:cNvPr>
          <p:cNvSpPr>
            <a:spLocks noGrp="1"/>
          </p:cNvSpPr>
          <p:nvPr>
            <p:ph type="ctrTitle"/>
          </p:nvPr>
        </p:nvSpPr>
        <p:spPr>
          <a:xfrm>
            <a:off x="695400" y="44624"/>
            <a:ext cx="10363200" cy="846902"/>
          </a:xfrm>
        </p:spPr>
        <p:txBody>
          <a:bodyPr/>
          <a:lstStyle/>
          <a:p>
            <a:r>
              <a:rPr lang="en-US" b="1" u="sng"/>
              <a:t>Research Problem</a:t>
            </a:r>
          </a:p>
        </p:txBody>
      </p:sp>
      <p:sp>
        <p:nvSpPr>
          <p:cNvPr id="17" name="Rectangle 16">
            <a:extLst>
              <a:ext uri="{FF2B5EF4-FFF2-40B4-BE49-F238E27FC236}">
                <a16:creationId xmlns:a16="http://schemas.microsoft.com/office/drawing/2014/main" id="{5F6E6576-3C40-EC8C-5634-157CF4AA87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a:solidFill>
                  <a:schemeClr val="tx1"/>
                </a:solidFill>
                <a:effectLst/>
                <a:latin typeface="Adobe Devanagari"/>
                <a:ea typeface="DengXian" panose="02010600030101010101" pitchFamily="2" charset="-122"/>
                <a:cs typeface="Mangal" panose="02040503050203030202" pitchFamily="18" charset="0"/>
              </a:rPr>
              <a:t> Research Problem</a:t>
            </a:r>
            <a:endParaRPr lang="en-US" sz="1400" b="1">
              <a:solidFill>
                <a:schemeClr val="tx1"/>
              </a:solidFill>
            </a:endParaRPr>
          </a:p>
        </p:txBody>
      </p:sp>
    </p:spTree>
    <p:extLst>
      <p:ext uri="{BB962C8B-B14F-4D97-AF65-F5344CB8AC3E}">
        <p14:creationId xmlns:p14="http://schemas.microsoft.com/office/powerpoint/2010/main" val="41509553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t>Requirements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a:solidFill>
                  <a:schemeClr val="tx1"/>
                </a:solidFill>
              </a:rPr>
              <a:t>TMP-23-283</a:t>
            </a:r>
            <a:endParaRPr lang="en-US" sz="1800" b="0">
              <a:solidFill>
                <a:schemeClr val="tx1"/>
              </a:solidFill>
            </a:endParaRPr>
          </a:p>
        </p:txBody>
      </p:sp>
      <p:sp>
        <p:nvSpPr>
          <p:cNvPr id="3" name="Content Placeholder 2">
            <a:extLst>
              <a:ext uri="{FF2B5EF4-FFF2-40B4-BE49-F238E27FC236}">
                <a16:creationId xmlns:a16="http://schemas.microsoft.com/office/drawing/2014/main" id="{8A96D183-26DC-A9F8-EC2C-569A7D07B344}"/>
              </a:ext>
            </a:extLst>
          </p:cNvPr>
          <p:cNvSpPr>
            <a:spLocks noGrp="1"/>
          </p:cNvSpPr>
          <p:nvPr>
            <p:ph idx="1"/>
          </p:nvPr>
        </p:nvSpPr>
        <p:spPr>
          <a:xfrm>
            <a:off x="203200" y="1096962"/>
            <a:ext cx="11684000" cy="5181600"/>
          </a:xfrm>
        </p:spPr>
        <p:txBody>
          <a:bodyPr vert="horz" lIns="91440" tIns="45720" rIns="91440" bIns="45720" rtlCol="0" anchor="t">
            <a:normAutofit/>
          </a:bodyPr>
          <a:lstStyle/>
          <a:p>
            <a:pPr marL="0" indent="0">
              <a:buNone/>
            </a:pPr>
            <a:r>
              <a:rPr lang="en-GB" b="1"/>
              <a:t>Functional requirements:</a:t>
            </a:r>
          </a:p>
          <a:p>
            <a:r>
              <a:rPr lang="en-GB">
                <a:solidFill>
                  <a:schemeClr val="tx1"/>
                </a:solidFill>
              </a:rPr>
              <a:t>Abilit</a:t>
            </a:r>
            <a:r>
              <a:rPr lang="en-GB"/>
              <a:t>y to accurately identify computer hardware components.</a:t>
            </a:r>
          </a:p>
          <a:p>
            <a:endParaRPr lang="en-GB">
              <a:ea typeface="Cambria"/>
            </a:endParaRPr>
          </a:p>
          <a:p>
            <a:pPr marL="0" indent="0">
              <a:buNone/>
            </a:pPr>
            <a:r>
              <a:rPr lang="en-GB" b="1"/>
              <a:t>Non-Functional Requirements:</a:t>
            </a:r>
            <a:endParaRPr lang="en-GB" b="1">
              <a:ea typeface="Cambria"/>
            </a:endParaRPr>
          </a:p>
          <a:p>
            <a:r>
              <a:rPr lang="en-US"/>
              <a:t>Accuracy</a:t>
            </a:r>
            <a:endParaRPr lang="en-US">
              <a:ea typeface="Cambria"/>
            </a:endParaRPr>
          </a:p>
          <a:p>
            <a:r>
              <a:rPr lang="en-US"/>
              <a:t>Near-real time processing time</a:t>
            </a:r>
            <a:endParaRPr lang="en-US">
              <a:ea typeface="Cambria"/>
            </a:endParaRPr>
          </a:p>
        </p:txBody>
      </p:sp>
    </p:spTree>
    <p:extLst>
      <p:ext uri="{BB962C8B-B14F-4D97-AF65-F5344CB8AC3E}">
        <p14:creationId xmlns:p14="http://schemas.microsoft.com/office/powerpoint/2010/main" val="95352243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pPr algn="l"/>
            <a:r>
              <a:rPr lang="en-US"/>
              <a:t>REFERENCES</a:t>
            </a:r>
          </a:p>
        </p:txBody>
      </p:sp>
      <p:sp>
        <p:nvSpPr>
          <p:cNvPr id="4" name="Rectangle 3">
            <a:extLst>
              <a:ext uri="{FF2B5EF4-FFF2-40B4-BE49-F238E27FC236}">
                <a16:creationId xmlns:a16="http://schemas.microsoft.com/office/drawing/2014/main" id="{68918CEE-3EE9-4768-90C7-A115F59361E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IT20155520</a:t>
            </a:r>
            <a:r>
              <a:rPr lang="en-US" sz="1800">
                <a:solidFill>
                  <a:schemeClr val="tx1"/>
                </a:solidFill>
              </a:rPr>
              <a:t>  |   </a:t>
            </a:r>
            <a:r>
              <a:rPr lang="en-US" sz="1800" b="1">
                <a:solidFill>
                  <a:schemeClr val="tx1"/>
                </a:solidFill>
              </a:rPr>
              <a:t>M.U. Amanullath   </a:t>
            </a:r>
            <a:r>
              <a:rPr lang="en-US" sz="1800">
                <a:solidFill>
                  <a:schemeClr val="tx1"/>
                </a:solidFill>
              </a:rPr>
              <a:t>|   </a:t>
            </a:r>
            <a:r>
              <a:rPr lang="en-US" sz="1800" b="0">
                <a:solidFill>
                  <a:schemeClr val="tx1"/>
                </a:solidFill>
              </a:rPr>
              <a:t>TMP-23-283</a:t>
            </a:r>
          </a:p>
        </p:txBody>
      </p:sp>
      <p:sp>
        <p:nvSpPr>
          <p:cNvPr id="10" name="Text Placeholder 2">
            <a:extLst>
              <a:ext uri="{FF2B5EF4-FFF2-40B4-BE49-F238E27FC236}">
                <a16:creationId xmlns:a16="http://schemas.microsoft.com/office/drawing/2014/main" id="{CB442FF6-8E41-0AF9-8348-4126B08BF9B3}"/>
              </a:ext>
            </a:extLst>
          </p:cNvPr>
          <p:cNvSpPr txBox="1">
            <a:spLocks noGrp="1"/>
          </p:cNvSpPr>
          <p:nvPr>
            <p:ph idx="1"/>
          </p:nvPr>
        </p:nvSpPr>
        <p:spPr>
          <a:xfrm>
            <a:off x="304800" y="1143000"/>
            <a:ext cx="11684000" cy="5181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solidFill>
                  <a:schemeClr val="tx1">
                    <a:lumMod val="65000"/>
                    <a:lumOff val="35000"/>
                  </a:schemeClr>
                </a:solidFill>
              </a:rPr>
              <a:t>[1] A. </a:t>
            </a:r>
            <a:r>
              <a:rPr lang="en-US" err="1">
                <a:solidFill>
                  <a:schemeClr val="tx1">
                    <a:lumMod val="65000"/>
                    <a:lumOff val="35000"/>
                  </a:schemeClr>
                </a:solidFill>
              </a:rPr>
              <a:t>Rosebrock</a:t>
            </a:r>
            <a:r>
              <a:rPr lang="en-US">
                <a:solidFill>
                  <a:schemeClr val="tx1">
                    <a:lumMod val="65000"/>
                    <a:lumOff val="35000"/>
                  </a:schemeClr>
                </a:solidFill>
              </a:rPr>
              <a:t>, </a:t>
            </a:r>
            <a:r>
              <a:rPr lang="en-US" i="1">
                <a:solidFill>
                  <a:schemeClr val="tx1">
                    <a:lumMod val="65000"/>
                    <a:lumOff val="35000"/>
                  </a:schemeClr>
                </a:solidFill>
              </a:rPr>
              <a:t>YOLO object detection with OpenCV</a:t>
            </a:r>
            <a:r>
              <a:rPr lang="en-US">
                <a:solidFill>
                  <a:schemeClr val="tx1">
                    <a:lumMod val="65000"/>
                    <a:lumOff val="35000"/>
                  </a:schemeClr>
                </a:solidFill>
              </a:rPr>
              <a:t>, 12-Nov-2018. [Online]. Available: </a:t>
            </a:r>
            <a:r>
              <a:rPr lang="en-US">
                <a:solidFill>
                  <a:schemeClr val="tx1">
                    <a:lumMod val="65000"/>
                    <a:lumOff val="35000"/>
                  </a:schemeClr>
                </a:solidFill>
                <a:hlinkClick r:id="rId3">
                  <a:extLst>
                    <a:ext uri="{A12FA001-AC4F-418D-AE19-62706E023703}">
                      <ahyp:hlinkClr xmlns:ahyp="http://schemas.microsoft.com/office/drawing/2018/hyperlinkcolor" val="tx"/>
                    </a:ext>
                  </a:extLst>
                </a:hlinkClick>
              </a:rPr>
              <a:t>https://pyimagesearch.com/2018/11/12/yolo-object-detection-with-opencv/</a:t>
            </a:r>
            <a:r>
              <a:rPr lang="en-US">
                <a:solidFill>
                  <a:schemeClr val="tx1">
                    <a:lumMod val="65000"/>
                    <a:lumOff val="35000"/>
                  </a:schemeClr>
                </a:solidFill>
              </a:rPr>
              <a:t> [Accessed: Mar-2023]. </a:t>
            </a:r>
          </a:p>
          <a:p>
            <a:endParaRPr lang="en-US">
              <a:solidFill>
                <a:schemeClr val="tx1">
                  <a:lumMod val="65000"/>
                  <a:lumOff val="35000"/>
                </a:schemeClr>
              </a:solidFill>
            </a:endParaRPr>
          </a:p>
          <a:p>
            <a:r>
              <a:rPr lang="en-US">
                <a:solidFill>
                  <a:schemeClr val="tx1">
                    <a:lumMod val="65000"/>
                    <a:lumOff val="35000"/>
                  </a:schemeClr>
                </a:solidFill>
              </a:rPr>
              <a:t>[2] </a:t>
            </a:r>
            <a:r>
              <a:rPr lang="en-US" err="1">
                <a:solidFill>
                  <a:schemeClr val="tx1">
                    <a:lumMod val="65000"/>
                    <a:lumOff val="35000"/>
                  </a:schemeClr>
                </a:solidFill>
              </a:rPr>
              <a:t>Girshick</a:t>
            </a:r>
            <a:r>
              <a:rPr lang="en-US">
                <a:solidFill>
                  <a:schemeClr val="tx1">
                    <a:lumMod val="65000"/>
                    <a:lumOff val="35000"/>
                  </a:schemeClr>
                </a:solidFill>
              </a:rPr>
              <a:t>, R.; Donahue, J.; Darrell, T.; Malik, J. </a:t>
            </a:r>
            <a:r>
              <a:rPr lang="en-US" i="1">
                <a:solidFill>
                  <a:schemeClr val="tx1">
                    <a:lumMod val="65000"/>
                    <a:lumOff val="35000"/>
                  </a:schemeClr>
                </a:solidFill>
              </a:rPr>
              <a:t>Rich feature hierarchies for accurate object detection and semantic segmentation, </a:t>
            </a:r>
            <a:r>
              <a:rPr lang="en-US">
                <a:solidFill>
                  <a:schemeClr val="tx1">
                    <a:lumMod val="65000"/>
                    <a:lumOff val="35000"/>
                  </a:schemeClr>
                </a:solidFill>
              </a:rPr>
              <a:t>2014</a:t>
            </a:r>
            <a:r>
              <a:rPr lang="en-US">
                <a:solidFill>
                  <a:schemeClr val="tx1">
                    <a:lumMod val="65000"/>
                    <a:lumOff val="35000"/>
                  </a:schemeClr>
                </a:solidFill>
                <a:latin typeface="ff4"/>
              </a:rPr>
              <a:t>. </a:t>
            </a:r>
            <a:r>
              <a:rPr lang="en-US">
                <a:solidFill>
                  <a:schemeClr val="tx1">
                    <a:lumMod val="65000"/>
                    <a:lumOff val="35000"/>
                  </a:schemeClr>
                </a:solidFill>
              </a:rPr>
              <a:t>Available: </a:t>
            </a:r>
            <a:r>
              <a:rPr lang="en-US">
                <a:solidFill>
                  <a:schemeClr val="tx1">
                    <a:lumMod val="65000"/>
                    <a:lumOff val="35000"/>
                  </a:schemeClr>
                </a:solidFill>
                <a:hlinkClick r:id="rId4">
                  <a:extLst>
                    <a:ext uri="{A12FA001-AC4F-418D-AE19-62706E023703}">
                      <ahyp:hlinkClr xmlns:ahyp="http://schemas.microsoft.com/office/drawing/2018/hyperlinkcolor" val="tx"/>
                    </a:ext>
                  </a:extLst>
                </a:hlinkClick>
              </a:rPr>
              <a:t>https://www.cv-foundation.org/openaccess/content_cvpr_2014/papers/Girshick_Rich_Feature_Hierarchies_2014_CVPR_paper.pdf</a:t>
            </a:r>
            <a:r>
              <a:rPr lang="en-US">
                <a:solidFill>
                  <a:schemeClr val="tx1">
                    <a:lumMod val="65000"/>
                    <a:lumOff val="35000"/>
                  </a:schemeClr>
                </a:solidFill>
              </a:rPr>
              <a:t> [Accessed: Mar-2023]. </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037733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14400" y="4306316"/>
            <a:ext cx="10363200" cy="1362075"/>
          </a:xfrm>
        </p:spPr>
        <p:txBody>
          <a:bodyPr/>
          <a:lstStyle/>
          <a:p>
            <a:r>
              <a:rPr lang="en-US"/>
              <a:t>IT20237554  | Rathnaweera </a:t>
            </a:r>
            <a:r>
              <a:rPr lang="en-US" err="1"/>
              <a:t>r.p.w.g</a:t>
            </a:r>
            <a:endParaRPr lang="en-US"/>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14400" y="3858271"/>
            <a:ext cx="10363200" cy="1500187"/>
          </a:xfrm>
        </p:spPr>
        <p:txBody>
          <a:bodyPr/>
          <a:lstStyle/>
          <a:p>
            <a:r>
              <a:rPr lang="en-US">
                <a:effectLst/>
                <a:latin typeface="Arial" panose="020B0604020202020204" pitchFamily="34" charset="0"/>
              </a:rPr>
              <a:t>B.Sc. (Hons) Degree in Information Technology Specialized in Data Science</a:t>
            </a:r>
            <a:endParaRPr lang="en-US"/>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3" name="Picture 2" descr="A person wearing a black shirt&#10;&#10;Description automatically generated with medium confidence">
            <a:extLst>
              <a:ext uri="{FF2B5EF4-FFF2-40B4-BE49-F238E27FC236}">
                <a16:creationId xmlns:a16="http://schemas.microsoft.com/office/drawing/2014/main" id="{809D5416-4805-5650-D2C7-082DF8817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96" t="8802" r="1991" b="29674"/>
          <a:stretch/>
        </p:blipFill>
        <p:spPr>
          <a:xfrm>
            <a:off x="10134600" y="152400"/>
            <a:ext cx="1991360" cy="2289399"/>
          </a:xfrm>
          <a:prstGeom prst="rect">
            <a:avLst/>
          </a:prstGeom>
        </p:spPr>
      </p:pic>
    </p:spTree>
    <p:extLst>
      <p:ext uri="{BB962C8B-B14F-4D97-AF65-F5344CB8AC3E}">
        <p14:creationId xmlns:p14="http://schemas.microsoft.com/office/powerpoint/2010/main" val="3669213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u="sng"/>
              <a:t>Specific and Sub Objectives</a:t>
            </a:r>
            <a:br>
              <a:rPr lang="en-US"/>
            </a:br>
            <a:endParaRPr lang="en-US"/>
          </a:p>
        </p:txBody>
      </p:sp>
      <p:sp>
        <p:nvSpPr>
          <p:cNvPr id="2" name="TextBox 1">
            <a:extLst>
              <a:ext uri="{FF2B5EF4-FFF2-40B4-BE49-F238E27FC236}">
                <a16:creationId xmlns:a16="http://schemas.microsoft.com/office/drawing/2014/main" id="{37E8A98A-E489-218C-91DA-270454FCE835}"/>
              </a:ext>
            </a:extLst>
          </p:cNvPr>
          <p:cNvSpPr txBox="1"/>
          <p:nvPr/>
        </p:nvSpPr>
        <p:spPr>
          <a:xfrm>
            <a:off x="685800" y="914400"/>
            <a:ext cx="9753600" cy="2185214"/>
          </a:xfrm>
          <a:prstGeom prst="rect">
            <a:avLst/>
          </a:prstGeom>
          <a:noFill/>
        </p:spPr>
        <p:txBody>
          <a:bodyPr wrap="square" rtlCol="0">
            <a:spAutoFit/>
          </a:bodyPr>
          <a:lstStyle/>
          <a:p>
            <a:r>
              <a:rPr lang="en-US" sz="2500" u="sng">
                <a:latin typeface="Adobe Devanagari"/>
              </a:rPr>
              <a:t>Main Objective</a:t>
            </a:r>
          </a:p>
          <a:p>
            <a:endParaRPr lang="en-US" sz="2500">
              <a:latin typeface="Adobe Devanagari"/>
            </a:endParaRPr>
          </a:p>
          <a:p>
            <a:r>
              <a:rPr lang="en-US" sz="2500">
                <a:latin typeface="Adobe Devanagari"/>
              </a:rPr>
              <a:t>Development of an Automatic Speech Recognition system for feeding quires to Chatbot</a:t>
            </a:r>
          </a:p>
          <a:p>
            <a:endParaRPr lang="en-US">
              <a:latin typeface="Adobe Devanagari"/>
            </a:endParaRPr>
          </a:p>
          <a:p>
            <a:endParaRPr lang="en-US"/>
          </a:p>
        </p:txBody>
      </p:sp>
      <p:sp>
        <p:nvSpPr>
          <p:cNvPr id="3" name="Rectangle 2">
            <a:extLst>
              <a:ext uri="{FF2B5EF4-FFF2-40B4-BE49-F238E27FC236}">
                <a16:creationId xmlns:a16="http://schemas.microsoft.com/office/drawing/2014/main" id="{01694200-EA77-7A87-2FE4-729575241A6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6" name="Picture 5" descr="A diagram of a person talking on a phone&#10;&#10;Description automatically generated">
            <a:extLst>
              <a:ext uri="{FF2B5EF4-FFF2-40B4-BE49-F238E27FC236}">
                <a16:creationId xmlns:a16="http://schemas.microsoft.com/office/drawing/2014/main" id="{3C0B5BAD-D9F7-A13B-D92F-02727110B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89" y="3099614"/>
            <a:ext cx="7129611" cy="1993314"/>
          </a:xfrm>
          <a:prstGeom prst="rect">
            <a:avLst/>
          </a:prstGeom>
        </p:spPr>
      </p:pic>
    </p:spTree>
    <p:extLst>
      <p:ext uri="{BB962C8B-B14F-4D97-AF65-F5344CB8AC3E}">
        <p14:creationId xmlns:p14="http://schemas.microsoft.com/office/powerpoint/2010/main" val="259975995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86BF-14DF-84E8-F78A-79428EA95F13}"/>
              </a:ext>
            </a:extLst>
          </p:cNvPr>
          <p:cNvSpPr>
            <a:spLocks noGrp="1"/>
          </p:cNvSpPr>
          <p:nvPr>
            <p:ph type="title"/>
          </p:nvPr>
        </p:nvSpPr>
        <p:spPr/>
        <p:txBody>
          <a:bodyPr>
            <a:normAutofit fontScale="90000"/>
          </a:bodyPr>
          <a:lstStyle/>
          <a:p>
            <a:r>
              <a:rPr lang="en-US" u="sng"/>
              <a:t>Specific and Sub Objectives</a:t>
            </a:r>
            <a:br>
              <a:rPr lang="en-US"/>
            </a:br>
            <a:endParaRPr lang="en-US"/>
          </a:p>
        </p:txBody>
      </p:sp>
      <p:sp>
        <p:nvSpPr>
          <p:cNvPr id="3" name="Content Placeholder 2">
            <a:extLst>
              <a:ext uri="{FF2B5EF4-FFF2-40B4-BE49-F238E27FC236}">
                <a16:creationId xmlns:a16="http://schemas.microsoft.com/office/drawing/2014/main" id="{6A2D386C-36CE-5AA4-39AE-2DB9FF2C9B34}"/>
              </a:ext>
            </a:extLst>
          </p:cNvPr>
          <p:cNvSpPr>
            <a:spLocks noGrp="1"/>
          </p:cNvSpPr>
          <p:nvPr>
            <p:ph idx="1"/>
          </p:nvPr>
        </p:nvSpPr>
        <p:spPr/>
        <p:txBody>
          <a:bodyPr/>
          <a:lstStyle/>
          <a:p>
            <a:r>
              <a:rPr lang="en-US" sz="2800" u="sng">
                <a:latin typeface="Adobe Devanagari"/>
              </a:rPr>
              <a:t>Sub Objective</a:t>
            </a:r>
          </a:p>
          <a:p>
            <a:pPr lvl="1"/>
            <a:r>
              <a:rPr lang="en-US" sz="2100">
                <a:latin typeface="Adobe Devanagari"/>
              </a:rPr>
              <a:t>Dataset creation</a:t>
            </a:r>
          </a:p>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	Developed custom data scrappers to gather data for the recommendation system</a:t>
            </a:r>
            <a:endParaRPr lang="en-US"/>
          </a:p>
        </p:txBody>
      </p:sp>
      <p:sp>
        <p:nvSpPr>
          <p:cNvPr id="6" name="Rectangle 5">
            <a:extLst>
              <a:ext uri="{FF2B5EF4-FFF2-40B4-BE49-F238E27FC236}">
                <a16:creationId xmlns:a16="http://schemas.microsoft.com/office/drawing/2014/main" id="{2C59E627-D87A-C154-F39F-80E8D697FAD5}"/>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8" name="Picture 7" descr="A screenshot of a computer&#10;&#10;Description automatically generated">
            <a:extLst>
              <a:ext uri="{FF2B5EF4-FFF2-40B4-BE49-F238E27FC236}">
                <a16:creationId xmlns:a16="http://schemas.microsoft.com/office/drawing/2014/main" id="{B213E8EB-E73B-290D-1B68-3C785262C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81" y="2368487"/>
            <a:ext cx="4896544" cy="3568668"/>
          </a:xfrm>
          <a:prstGeom prst="rect">
            <a:avLst/>
          </a:prstGeom>
        </p:spPr>
      </p:pic>
      <p:pic>
        <p:nvPicPr>
          <p:cNvPr id="10" name="Picture 9">
            <a:extLst>
              <a:ext uri="{FF2B5EF4-FFF2-40B4-BE49-F238E27FC236}">
                <a16:creationId xmlns:a16="http://schemas.microsoft.com/office/drawing/2014/main" id="{A96243D4-A8B7-988D-115D-DC42D7E803EE}"/>
              </a:ext>
            </a:extLst>
          </p:cNvPr>
          <p:cNvPicPr>
            <a:picLocks noChangeAspect="1"/>
          </p:cNvPicPr>
          <p:nvPr/>
        </p:nvPicPr>
        <p:blipFill>
          <a:blip r:embed="rId3"/>
          <a:stretch>
            <a:fillRect/>
          </a:stretch>
        </p:blipFill>
        <p:spPr>
          <a:xfrm>
            <a:off x="6668113" y="2354851"/>
            <a:ext cx="5313024" cy="3568667"/>
          </a:xfrm>
          <a:prstGeom prst="rect">
            <a:avLst/>
          </a:prstGeom>
        </p:spPr>
      </p:pic>
      <p:sp>
        <p:nvSpPr>
          <p:cNvPr id="11" name="Arrow: Right 10">
            <a:extLst>
              <a:ext uri="{FF2B5EF4-FFF2-40B4-BE49-F238E27FC236}">
                <a16:creationId xmlns:a16="http://schemas.microsoft.com/office/drawing/2014/main" id="{F1F622D1-CD88-006E-2E04-815F23C33384}"/>
              </a:ext>
            </a:extLst>
          </p:cNvPr>
          <p:cNvSpPr/>
          <p:nvPr/>
        </p:nvSpPr>
        <p:spPr>
          <a:xfrm>
            <a:off x="5526918" y="389686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9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2FA9C-2C8A-A2F1-7EDA-3A3C15C81B34}"/>
              </a:ext>
            </a:extLst>
          </p:cNvPr>
          <p:cNvSpPr>
            <a:spLocks noGrp="1"/>
          </p:cNvSpPr>
          <p:nvPr>
            <p:ph idx="1"/>
          </p:nvPr>
        </p:nvSpPr>
        <p:spPr/>
        <p:txBody>
          <a:bodyPr/>
          <a:lstStyle/>
          <a:p>
            <a:pPr lvl="1"/>
            <a:r>
              <a:rPr lang="en-US" sz="2100"/>
              <a:t>Google Maps Scraping</a:t>
            </a:r>
          </a:p>
          <a:p>
            <a:pPr marL="1371600" lvl="3" indent="0">
              <a:buNone/>
            </a:pPr>
            <a:r>
              <a:rPr lang="en-US" sz="1800"/>
              <a:t>Developed a Google Maps Scrapper to scrape the computer repair centers for recommendation</a:t>
            </a:r>
          </a:p>
        </p:txBody>
      </p:sp>
      <p:sp>
        <p:nvSpPr>
          <p:cNvPr id="5" name="Title 1">
            <a:extLst>
              <a:ext uri="{FF2B5EF4-FFF2-40B4-BE49-F238E27FC236}">
                <a16:creationId xmlns:a16="http://schemas.microsoft.com/office/drawing/2014/main" id="{435F0D75-2369-53F1-4530-60768D35A216}"/>
              </a:ext>
            </a:extLst>
          </p:cNvPr>
          <p:cNvSpPr>
            <a:spLocks noGrp="1"/>
          </p:cNvSpPr>
          <p:nvPr>
            <p:ph type="title"/>
          </p:nvPr>
        </p:nvSpPr>
        <p:spPr>
          <a:xfrm>
            <a:off x="304800" y="304800"/>
            <a:ext cx="11684000" cy="792163"/>
          </a:xfrm>
        </p:spPr>
        <p:txBody>
          <a:bodyPr>
            <a:normAutofit fontScale="90000"/>
          </a:bodyPr>
          <a:lstStyle/>
          <a:p>
            <a:r>
              <a:rPr lang="en-US" u="sng"/>
              <a:t>Specific and Sub Objectives</a:t>
            </a:r>
            <a:br>
              <a:rPr lang="en-US"/>
            </a:br>
            <a:endParaRPr lang="en-US"/>
          </a:p>
        </p:txBody>
      </p:sp>
      <p:sp>
        <p:nvSpPr>
          <p:cNvPr id="6" name="Rectangle 5">
            <a:extLst>
              <a:ext uri="{FF2B5EF4-FFF2-40B4-BE49-F238E27FC236}">
                <a16:creationId xmlns:a16="http://schemas.microsoft.com/office/drawing/2014/main" id="{79838E27-433E-CDFE-9AE0-F44A4B877E9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10" name="Picture 9">
            <a:extLst>
              <a:ext uri="{FF2B5EF4-FFF2-40B4-BE49-F238E27FC236}">
                <a16:creationId xmlns:a16="http://schemas.microsoft.com/office/drawing/2014/main" id="{9F4B2F73-184D-2715-E73B-DB75D12DC615}"/>
              </a:ext>
            </a:extLst>
          </p:cNvPr>
          <p:cNvPicPr>
            <a:picLocks noChangeAspect="1"/>
          </p:cNvPicPr>
          <p:nvPr/>
        </p:nvPicPr>
        <p:blipFill>
          <a:blip r:embed="rId3"/>
          <a:stretch>
            <a:fillRect/>
          </a:stretch>
        </p:blipFill>
        <p:spPr>
          <a:xfrm>
            <a:off x="1055440" y="2204864"/>
            <a:ext cx="4163409" cy="3933056"/>
          </a:xfrm>
          <a:prstGeom prst="rect">
            <a:avLst/>
          </a:prstGeom>
        </p:spPr>
      </p:pic>
      <p:sp>
        <p:nvSpPr>
          <p:cNvPr id="11" name="Arrow: Right 10">
            <a:extLst>
              <a:ext uri="{FF2B5EF4-FFF2-40B4-BE49-F238E27FC236}">
                <a16:creationId xmlns:a16="http://schemas.microsoft.com/office/drawing/2014/main" id="{1CC8E23D-3FF4-DEEA-5A00-E142CAC7727F}"/>
              </a:ext>
            </a:extLst>
          </p:cNvPr>
          <p:cNvSpPr/>
          <p:nvPr/>
        </p:nvSpPr>
        <p:spPr>
          <a:xfrm>
            <a:off x="5735960" y="37338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2BCE27-293E-196E-70DF-57883EE536D9}"/>
              </a:ext>
            </a:extLst>
          </p:cNvPr>
          <p:cNvPicPr>
            <a:picLocks noChangeAspect="1"/>
          </p:cNvPicPr>
          <p:nvPr/>
        </p:nvPicPr>
        <p:blipFill>
          <a:blip r:embed="rId4"/>
          <a:stretch>
            <a:fillRect/>
          </a:stretch>
        </p:blipFill>
        <p:spPr>
          <a:xfrm>
            <a:off x="6942334" y="2255518"/>
            <a:ext cx="4942684" cy="3933056"/>
          </a:xfrm>
          <a:prstGeom prst="rect">
            <a:avLst/>
          </a:prstGeom>
        </p:spPr>
      </p:pic>
    </p:spTree>
    <p:extLst>
      <p:ext uri="{BB962C8B-B14F-4D97-AF65-F5344CB8AC3E}">
        <p14:creationId xmlns:p14="http://schemas.microsoft.com/office/powerpoint/2010/main" val="75462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92A9-0AC8-ED4C-277F-35718BB1792B}"/>
              </a:ext>
            </a:extLst>
          </p:cNvPr>
          <p:cNvSpPr>
            <a:spLocks noGrp="1"/>
          </p:cNvSpPr>
          <p:nvPr>
            <p:ph type="title"/>
          </p:nvPr>
        </p:nvSpPr>
        <p:spPr/>
        <p:txBody>
          <a:bodyPr>
            <a:normAutofit fontScale="90000"/>
          </a:bodyPr>
          <a:lstStyle/>
          <a:p>
            <a:r>
              <a:rPr lang="en-US" u="sng"/>
              <a:t>Specific and Sub Objectives</a:t>
            </a:r>
            <a:br>
              <a:rPr lang="en-US"/>
            </a:br>
            <a:endParaRPr lang="en-US"/>
          </a:p>
        </p:txBody>
      </p:sp>
      <p:sp>
        <p:nvSpPr>
          <p:cNvPr id="3" name="Content Placeholder 2">
            <a:extLst>
              <a:ext uri="{FF2B5EF4-FFF2-40B4-BE49-F238E27FC236}">
                <a16:creationId xmlns:a16="http://schemas.microsoft.com/office/drawing/2014/main" id="{AF412309-C300-8D4A-5310-62BE5981D923}"/>
              </a:ext>
            </a:extLst>
          </p:cNvPr>
          <p:cNvSpPr>
            <a:spLocks noGrp="1"/>
          </p:cNvSpPr>
          <p:nvPr>
            <p:ph idx="1"/>
          </p:nvPr>
        </p:nvSpPr>
        <p:spPr/>
        <p:txBody>
          <a:bodyPr>
            <a:normAutofit/>
          </a:bodyPr>
          <a:lstStyle/>
          <a:p>
            <a:pPr lvl="1"/>
            <a:r>
              <a:rPr lang="en-US" sz="2100"/>
              <a:t>Reviews automation</a:t>
            </a:r>
          </a:p>
          <a:p>
            <a:pPr lvl="2"/>
            <a:r>
              <a:rPr lang="en-US" sz="1700"/>
              <a:t>Suggest the video link and a summary of a YouTube review regarding a recommended device to the user.</a:t>
            </a:r>
          </a:p>
          <a:p>
            <a:pPr marL="914400" lvl="2" indent="0">
              <a:buNone/>
            </a:pPr>
            <a:endParaRPr lang="en-US" sz="1700"/>
          </a:p>
        </p:txBody>
      </p:sp>
      <p:sp>
        <p:nvSpPr>
          <p:cNvPr id="4" name="Rectangle 3">
            <a:extLst>
              <a:ext uri="{FF2B5EF4-FFF2-40B4-BE49-F238E27FC236}">
                <a16:creationId xmlns:a16="http://schemas.microsoft.com/office/drawing/2014/main" id="{3B8DA15A-EA39-E15B-51D2-DA6BA0FA3B0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6" name="Picture 5">
            <a:extLst>
              <a:ext uri="{FF2B5EF4-FFF2-40B4-BE49-F238E27FC236}">
                <a16:creationId xmlns:a16="http://schemas.microsoft.com/office/drawing/2014/main" id="{B1F2AD08-3FFF-994A-7FE6-2C70CD85FE7C}"/>
              </a:ext>
            </a:extLst>
          </p:cNvPr>
          <p:cNvPicPr>
            <a:picLocks noChangeAspect="1"/>
          </p:cNvPicPr>
          <p:nvPr/>
        </p:nvPicPr>
        <p:blipFill>
          <a:blip r:embed="rId2"/>
          <a:stretch>
            <a:fillRect/>
          </a:stretch>
        </p:blipFill>
        <p:spPr>
          <a:xfrm>
            <a:off x="577298" y="2122768"/>
            <a:ext cx="3790510" cy="2915283"/>
          </a:xfrm>
          <a:prstGeom prst="rect">
            <a:avLst/>
          </a:prstGeom>
        </p:spPr>
      </p:pic>
      <p:pic>
        <p:nvPicPr>
          <p:cNvPr id="8" name="Picture 7">
            <a:extLst>
              <a:ext uri="{FF2B5EF4-FFF2-40B4-BE49-F238E27FC236}">
                <a16:creationId xmlns:a16="http://schemas.microsoft.com/office/drawing/2014/main" id="{833E799D-1ADB-0668-9835-7D79C83311E6}"/>
              </a:ext>
            </a:extLst>
          </p:cNvPr>
          <p:cNvPicPr>
            <a:picLocks noChangeAspect="1"/>
          </p:cNvPicPr>
          <p:nvPr/>
        </p:nvPicPr>
        <p:blipFill>
          <a:blip r:embed="rId3"/>
          <a:stretch>
            <a:fillRect/>
          </a:stretch>
        </p:blipFill>
        <p:spPr>
          <a:xfrm>
            <a:off x="5375920" y="2137723"/>
            <a:ext cx="6395882" cy="2708844"/>
          </a:xfrm>
          <a:prstGeom prst="rect">
            <a:avLst/>
          </a:prstGeom>
        </p:spPr>
      </p:pic>
      <p:sp>
        <p:nvSpPr>
          <p:cNvPr id="9" name="TextBox 8">
            <a:extLst>
              <a:ext uri="{FF2B5EF4-FFF2-40B4-BE49-F238E27FC236}">
                <a16:creationId xmlns:a16="http://schemas.microsoft.com/office/drawing/2014/main" id="{58409348-325A-71DC-E866-A03B9A34EA67}"/>
              </a:ext>
            </a:extLst>
          </p:cNvPr>
          <p:cNvSpPr txBox="1"/>
          <p:nvPr/>
        </p:nvSpPr>
        <p:spPr>
          <a:xfrm>
            <a:off x="1004361" y="5038051"/>
            <a:ext cx="3256148" cy="369332"/>
          </a:xfrm>
          <a:prstGeom prst="rect">
            <a:avLst/>
          </a:prstGeom>
          <a:noFill/>
        </p:spPr>
        <p:txBody>
          <a:bodyPr wrap="none" rtlCol="0">
            <a:spAutoFit/>
          </a:bodyPr>
          <a:lstStyle/>
          <a:p>
            <a:r>
              <a:rPr lang="en-US"/>
              <a:t>Chatbot Recommended laptops</a:t>
            </a:r>
          </a:p>
        </p:txBody>
      </p:sp>
      <p:sp>
        <p:nvSpPr>
          <p:cNvPr id="10" name="TextBox 9">
            <a:extLst>
              <a:ext uri="{FF2B5EF4-FFF2-40B4-BE49-F238E27FC236}">
                <a16:creationId xmlns:a16="http://schemas.microsoft.com/office/drawing/2014/main" id="{47EDC525-1CEC-61EE-345D-BFEB97D8B54E}"/>
              </a:ext>
            </a:extLst>
          </p:cNvPr>
          <p:cNvSpPr txBox="1"/>
          <p:nvPr/>
        </p:nvSpPr>
        <p:spPr>
          <a:xfrm>
            <a:off x="6021268" y="5014841"/>
            <a:ext cx="5544616" cy="646331"/>
          </a:xfrm>
          <a:prstGeom prst="rect">
            <a:avLst/>
          </a:prstGeom>
          <a:noFill/>
        </p:spPr>
        <p:txBody>
          <a:bodyPr wrap="square" rtlCol="0">
            <a:spAutoFit/>
          </a:bodyPr>
          <a:lstStyle/>
          <a:p>
            <a:r>
              <a:rPr lang="en-US"/>
              <a:t>When selecting 1</a:t>
            </a:r>
            <a:r>
              <a:rPr lang="en-US" baseline="30000"/>
              <a:t>st</a:t>
            </a:r>
            <a:r>
              <a:rPr lang="en-US"/>
              <a:t> recommended device it will show a summary review of that device to the customer</a:t>
            </a:r>
          </a:p>
        </p:txBody>
      </p:sp>
    </p:spTree>
    <p:extLst>
      <p:ext uri="{BB962C8B-B14F-4D97-AF65-F5344CB8AC3E}">
        <p14:creationId xmlns:p14="http://schemas.microsoft.com/office/powerpoint/2010/main" val="337858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C980-580B-201E-316D-2367A932ECC9}"/>
              </a:ext>
            </a:extLst>
          </p:cNvPr>
          <p:cNvSpPr>
            <a:spLocks noGrp="1"/>
          </p:cNvSpPr>
          <p:nvPr>
            <p:ph type="title"/>
          </p:nvPr>
        </p:nvSpPr>
        <p:spPr/>
        <p:txBody>
          <a:bodyPr/>
          <a:lstStyle/>
          <a:p>
            <a:r>
              <a:rPr lang="en-US" u="sng"/>
              <a:t>ASR – CTC Approach(Based on Deep Speech 2)</a:t>
            </a:r>
          </a:p>
        </p:txBody>
      </p:sp>
      <p:sp>
        <p:nvSpPr>
          <p:cNvPr id="3" name="Content Placeholder 2">
            <a:extLst>
              <a:ext uri="{FF2B5EF4-FFF2-40B4-BE49-F238E27FC236}">
                <a16:creationId xmlns:a16="http://schemas.microsoft.com/office/drawing/2014/main" id="{FEF66EBB-E032-1D64-1431-5762971679E7}"/>
              </a:ext>
            </a:extLst>
          </p:cNvPr>
          <p:cNvSpPr>
            <a:spLocks noGrp="1"/>
          </p:cNvSpPr>
          <p:nvPr>
            <p:ph idx="1"/>
          </p:nvPr>
        </p:nvSpPr>
        <p:spPr/>
        <p:txBody>
          <a:bodyPr>
            <a:normAutofit/>
          </a:bodyPr>
          <a:lstStyle/>
          <a:p>
            <a:pPr lvl="1"/>
            <a:r>
              <a:rPr lang="en-US" sz="1700"/>
              <a:t>Connectionist temporal classification used where </a:t>
            </a:r>
          </a:p>
          <a:p>
            <a:pPr marL="457200" lvl="1" indent="0">
              <a:buNone/>
            </a:pPr>
            <a:r>
              <a:rPr lang="en-US" sz="1700"/>
              <a:t>It’s a model with RNN and CNN and trained on LJ speech dataset 				</a:t>
            </a:r>
          </a:p>
        </p:txBody>
      </p:sp>
      <p:pic>
        <p:nvPicPr>
          <p:cNvPr id="4" name="Picture 3" descr="A screenshot of a computer&#10;&#10;Description automatically generated">
            <a:extLst>
              <a:ext uri="{FF2B5EF4-FFF2-40B4-BE49-F238E27FC236}">
                <a16:creationId xmlns:a16="http://schemas.microsoft.com/office/drawing/2014/main" id="{8202B7DD-426A-15C3-9440-F9CF94826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045" y="1962877"/>
            <a:ext cx="3831698" cy="4272513"/>
          </a:xfrm>
          <a:prstGeom prst="rect">
            <a:avLst/>
          </a:prstGeom>
        </p:spPr>
      </p:pic>
      <p:sp>
        <p:nvSpPr>
          <p:cNvPr id="5" name="Rectangle 4">
            <a:extLst>
              <a:ext uri="{FF2B5EF4-FFF2-40B4-BE49-F238E27FC236}">
                <a16:creationId xmlns:a16="http://schemas.microsoft.com/office/drawing/2014/main" id="{FA2ADB6E-D879-69AB-10B4-AF3EDB160370}"/>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sp>
        <p:nvSpPr>
          <p:cNvPr id="6" name="TextBox 5">
            <a:extLst>
              <a:ext uri="{FF2B5EF4-FFF2-40B4-BE49-F238E27FC236}">
                <a16:creationId xmlns:a16="http://schemas.microsoft.com/office/drawing/2014/main" id="{A86EE3C3-2860-83AC-25DA-6305A8ADAF2D}"/>
              </a:ext>
            </a:extLst>
          </p:cNvPr>
          <p:cNvSpPr txBox="1"/>
          <p:nvPr/>
        </p:nvSpPr>
        <p:spPr>
          <a:xfrm>
            <a:off x="6879429" y="1143000"/>
            <a:ext cx="5138742"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a:t>Downsides of this model was it requires high computational power and less accurate even after running 20 epochs</a:t>
            </a:r>
          </a:p>
        </p:txBody>
      </p:sp>
      <p:pic>
        <p:nvPicPr>
          <p:cNvPr id="7" name="Picture 6">
            <a:extLst>
              <a:ext uri="{FF2B5EF4-FFF2-40B4-BE49-F238E27FC236}">
                <a16:creationId xmlns:a16="http://schemas.microsoft.com/office/drawing/2014/main" id="{CCAB1AE7-2A8D-459A-3B37-67A1909C0F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7685" y="2224947"/>
            <a:ext cx="4597083" cy="3748371"/>
          </a:xfrm>
          <a:prstGeom prst="rect">
            <a:avLst/>
          </a:prstGeom>
          <a:noFill/>
          <a:ln>
            <a:noFill/>
          </a:ln>
        </p:spPr>
      </p:pic>
    </p:spTree>
    <p:extLst>
      <p:ext uri="{BB962C8B-B14F-4D97-AF65-F5344CB8AC3E}">
        <p14:creationId xmlns:p14="http://schemas.microsoft.com/office/powerpoint/2010/main" val="405782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6364-C388-1BC4-E6FA-0391DBB4680E}"/>
              </a:ext>
            </a:extLst>
          </p:cNvPr>
          <p:cNvSpPr>
            <a:spLocks noGrp="1"/>
          </p:cNvSpPr>
          <p:nvPr>
            <p:ph type="title"/>
          </p:nvPr>
        </p:nvSpPr>
        <p:spPr/>
        <p:txBody>
          <a:bodyPr>
            <a:normAutofit/>
          </a:bodyPr>
          <a:lstStyle/>
          <a:p>
            <a:r>
              <a:rPr lang="en-US" u="sng"/>
              <a:t>ASR – Seq2Seq Approach</a:t>
            </a:r>
            <a:endParaRPr lang="en-US"/>
          </a:p>
        </p:txBody>
      </p:sp>
      <p:sp>
        <p:nvSpPr>
          <p:cNvPr id="3" name="Content Placeholder 2">
            <a:extLst>
              <a:ext uri="{FF2B5EF4-FFF2-40B4-BE49-F238E27FC236}">
                <a16:creationId xmlns:a16="http://schemas.microsoft.com/office/drawing/2014/main" id="{D592FF02-B9AA-42C6-61D3-307049201F20}"/>
              </a:ext>
            </a:extLst>
          </p:cNvPr>
          <p:cNvSpPr>
            <a:spLocks noGrp="1"/>
          </p:cNvSpPr>
          <p:nvPr>
            <p:ph idx="1"/>
          </p:nvPr>
        </p:nvSpPr>
        <p:spPr/>
        <p:txBody>
          <a:bodyPr>
            <a:normAutofit/>
          </a:bodyPr>
          <a:lstStyle/>
          <a:p>
            <a:r>
              <a:rPr lang="en-US" sz="1700"/>
              <a:t>Used Whisper model which was released in end of September 2022 where it has been trained for 680,000 hours of audio data and fined tuned this whisper model for my requirements with “</a:t>
            </a:r>
            <a:r>
              <a:rPr lang="en-US" sz="1700" err="1"/>
              <a:t>Commen</a:t>
            </a:r>
            <a:r>
              <a:rPr lang="en-US" sz="1700"/>
              <a:t> Accent” dataset.</a:t>
            </a:r>
          </a:p>
          <a:p>
            <a:endParaRPr lang="en-US" sz="1700"/>
          </a:p>
        </p:txBody>
      </p:sp>
      <p:sp>
        <p:nvSpPr>
          <p:cNvPr id="4" name="Rectangle 3">
            <a:extLst>
              <a:ext uri="{FF2B5EF4-FFF2-40B4-BE49-F238E27FC236}">
                <a16:creationId xmlns:a16="http://schemas.microsoft.com/office/drawing/2014/main" id="{FC4ACF5E-0E72-EEB8-681F-B4ADCFAD632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pic>
        <p:nvPicPr>
          <p:cNvPr id="8" name="Picture 7">
            <a:extLst>
              <a:ext uri="{FF2B5EF4-FFF2-40B4-BE49-F238E27FC236}">
                <a16:creationId xmlns:a16="http://schemas.microsoft.com/office/drawing/2014/main" id="{E58DA5B8-9AC7-B003-30C9-77D56177F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736" y="1860104"/>
            <a:ext cx="4464496" cy="4464496"/>
          </a:xfrm>
          <a:prstGeom prst="rect">
            <a:avLst/>
          </a:prstGeom>
        </p:spPr>
      </p:pic>
    </p:spTree>
    <p:extLst>
      <p:ext uri="{BB962C8B-B14F-4D97-AF65-F5344CB8AC3E}">
        <p14:creationId xmlns:p14="http://schemas.microsoft.com/office/powerpoint/2010/main" val="129056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44C52BD-6DA0-7ABC-D0E9-EDB98F81C704}"/>
              </a:ext>
            </a:extLst>
          </p:cNvPr>
          <p:cNvGraphicFramePr>
            <a:graphicFrameLocks noGrp="1"/>
          </p:cNvGraphicFramePr>
          <p:nvPr>
            <p:ph idx="1"/>
            <p:extLst>
              <p:ext uri="{D42A27DB-BD31-4B8C-83A1-F6EECF244321}">
                <p14:modId xmlns:p14="http://schemas.microsoft.com/office/powerpoint/2010/main" val="260690786"/>
              </p:ext>
            </p:extLst>
          </p:nvPr>
        </p:nvGraphicFramePr>
        <p:xfrm>
          <a:off x="304800" y="1143000"/>
          <a:ext cx="11684000" cy="3790175"/>
        </p:xfrm>
        <a:graphic>
          <a:graphicData uri="http://schemas.openxmlformats.org/drawingml/2006/table">
            <a:tbl>
              <a:tblPr firstRow="1" bandRow="1">
                <a:tableStyleId>{5C22544A-7EE6-4342-B048-85BDC9FD1C3A}</a:tableStyleId>
              </a:tblPr>
              <a:tblGrid>
                <a:gridCol w="5842000">
                  <a:extLst>
                    <a:ext uri="{9D8B030D-6E8A-4147-A177-3AD203B41FA5}">
                      <a16:colId xmlns:a16="http://schemas.microsoft.com/office/drawing/2014/main" val="4134766039"/>
                    </a:ext>
                  </a:extLst>
                </a:gridCol>
                <a:gridCol w="5842000">
                  <a:extLst>
                    <a:ext uri="{9D8B030D-6E8A-4147-A177-3AD203B41FA5}">
                      <a16:colId xmlns:a16="http://schemas.microsoft.com/office/drawing/2014/main" val="1769330472"/>
                    </a:ext>
                  </a:extLst>
                </a:gridCol>
              </a:tblGrid>
              <a:tr h="630019">
                <a:tc>
                  <a:txBody>
                    <a:bodyPr/>
                    <a:lstStyle/>
                    <a:p>
                      <a:pPr algn="ctr"/>
                      <a:r>
                        <a:rPr lang="en-US"/>
                        <a:t>CTC Approach</a:t>
                      </a:r>
                    </a:p>
                  </a:txBody>
                  <a:tcPr/>
                </a:tc>
                <a:tc>
                  <a:txBody>
                    <a:bodyPr/>
                    <a:lstStyle/>
                    <a:p>
                      <a:pPr algn="ctr"/>
                      <a:r>
                        <a:rPr lang="en-US"/>
                        <a:t>Seq2Seq Approach</a:t>
                      </a:r>
                    </a:p>
                  </a:txBody>
                  <a:tcPr/>
                </a:tc>
                <a:extLst>
                  <a:ext uri="{0D108BD9-81ED-4DB2-BD59-A6C34878D82A}">
                    <a16:rowId xmlns:a16="http://schemas.microsoft.com/office/drawing/2014/main" val="4074174917"/>
                  </a:ext>
                </a:extLst>
              </a:tr>
              <a:tr h="630019">
                <a:tc>
                  <a:txBody>
                    <a:bodyPr/>
                    <a:lstStyle/>
                    <a:p>
                      <a:r>
                        <a:rPr lang="en-US"/>
                        <a:t>High usage of computational power</a:t>
                      </a:r>
                    </a:p>
                  </a:txBody>
                  <a:tcPr/>
                </a:tc>
                <a:tc>
                  <a:txBody>
                    <a:bodyPr/>
                    <a:lstStyle/>
                    <a:p>
                      <a:r>
                        <a:rPr lang="en-US"/>
                        <a:t>Comparatively low usage of computational power</a:t>
                      </a:r>
                    </a:p>
                  </a:txBody>
                  <a:tcPr/>
                </a:tc>
                <a:extLst>
                  <a:ext uri="{0D108BD9-81ED-4DB2-BD59-A6C34878D82A}">
                    <a16:rowId xmlns:a16="http://schemas.microsoft.com/office/drawing/2014/main" val="3833471641"/>
                  </a:ext>
                </a:extLst>
              </a:tr>
              <a:tr h="630019">
                <a:tc>
                  <a:txBody>
                    <a:bodyPr/>
                    <a:lstStyle/>
                    <a:p>
                      <a:r>
                        <a:rPr lang="en-US"/>
                        <a:t>High rate of spelling errors</a:t>
                      </a:r>
                    </a:p>
                  </a:txBody>
                  <a:tcPr/>
                </a:tc>
                <a:tc>
                  <a:txBody>
                    <a:bodyPr/>
                    <a:lstStyle/>
                    <a:p>
                      <a:r>
                        <a:rPr lang="en-US"/>
                        <a:t>Low rate of Spelling errors</a:t>
                      </a:r>
                    </a:p>
                  </a:txBody>
                  <a:tcPr/>
                </a:tc>
                <a:extLst>
                  <a:ext uri="{0D108BD9-81ED-4DB2-BD59-A6C34878D82A}">
                    <a16:rowId xmlns:a16="http://schemas.microsoft.com/office/drawing/2014/main" val="2947946307"/>
                  </a:ext>
                </a:extLst>
              </a:tr>
              <a:tr h="630019">
                <a:tc>
                  <a:txBody>
                    <a:bodyPr/>
                    <a:lstStyle/>
                    <a:p>
                      <a:r>
                        <a:rPr lang="en-US"/>
                        <a:t>Only use Encoder</a:t>
                      </a:r>
                    </a:p>
                  </a:txBody>
                  <a:tcPr/>
                </a:tc>
                <a:tc>
                  <a:txBody>
                    <a:bodyPr/>
                    <a:lstStyle/>
                    <a:p>
                      <a:r>
                        <a:rPr lang="en-US"/>
                        <a:t>Use both decoder and encoder ( Can enhance the ASR for multiple languages)</a:t>
                      </a:r>
                    </a:p>
                  </a:txBody>
                  <a:tcPr/>
                </a:tc>
                <a:extLst>
                  <a:ext uri="{0D108BD9-81ED-4DB2-BD59-A6C34878D82A}">
                    <a16:rowId xmlns:a16="http://schemas.microsoft.com/office/drawing/2014/main" val="2528839498"/>
                  </a:ext>
                </a:extLst>
              </a:tr>
              <a:tr h="630019">
                <a:tc>
                  <a:txBody>
                    <a:bodyPr/>
                    <a:lstStyle/>
                    <a:p>
                      <a:r>
                        <a:rPr lang="en-US"/>
                        <a:t>Word Accuracy is Low</a:t>
                      </a:r>
                    </a:p>
                  </a:txBody>
                  <a:tcPr/>
                </a:tc>
                <a:tc>
                  <a:txBody>
                    <a:bodyPr/>
                    <a:lstStyle/>
                    <a:p>
                      <a:r>
                        <a:rPr lang="en-US"/>
                        <a:t>Word Accuracy is High </a:t>
                      </a:r>
                    </a:p>
                  </a:txBody>
                  <a:tcPr/>
                </a:tc>
                <a:extLst>
                  <a:ext uri="{0D108BD9-81ED-4DB2-BD59-A6C34878D82A}">
                    <a16:rowId xmlns:a16="http://schemas.microsoft.com/office/drawing/2014/main" val="1231070161"/>
                  </a:ext>
                </a:extLst>
              </a:tr>
              <a:tr h="63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Difficult to handle High robustness, Noise inputs </a:t>
                      </a:r>
                    </a:p>
                  </a:txBody>
                  <a:tcPr/>
                </a:tc>
                <a:tc>
                  <a:txBody>
                    <a:bodyPr/>
                    <a:lstStyle/>
                    <a:p>
                      <a:r>
                        <a:rPr lang="en-US"/>
                        <a:t>High robustness, Noise inputs can be handled </a:t>
                      </a:r>
                    </a:p>
                  </a:txBody>
                  <a:tcPr/>
                </a:tc>
                <a:extLst>
                  <a:ext uri="{0D108BD9-81ED-4DB2-BD59-A6C34878D82A}">
                    <a16:rowId xmlns:a16="http://schemas.microsoft.com/office/drawing/2014/main" val="2680620202"/>
                  </a:ext>
                </a:extLst>
              </a:tr>
            </a:tbl>
          </a:graphicData>
        </a:graphic>
      </p:graphicFrame>
      <p:sp>
        <p:nvSpPr>
          <p:cNvPr id="8" name="Title 4">
            <a:extLst>
              <a:ext uri="{FF2B5EF4-FFF2-40B4-BE49-F238E27FC236}">
                <a16:creationId xmlns:a16="http://schemas.microsoft.com/office/drawing/2014/main" id="{449AFAD6-20D3-008D-136F-DE0983A652F6}"/>
              </a:ext>
            </a:extLst>
          </p:cNvPr>
          <p:cNvSpPr>
            <a:spLocks noGrp="1"/>
          </p:cNvSpPr>
          <p:nvPr>
            <p:ph type="title"/>
          </p:nvPr>
        </p:nvSpPr>
        <p:spPr>
          <a:xfrm>
            <a:off x="304800" y="161713"/>
            <a:ext cx="11684000" cy="868362"/>
          </a:xfrm>
        </p:spPr>
        <p:txBody>
          <a:bodyPr>
            <a:normAutofit/>
          </a:bodyPr>
          <a:lstStyle/>
          <a:p>
            <a:r>
              <a:rPr lang="en-US" u="sng"/>
              <a:t>Best Approach</a:t>
            </a:r>
            <a:endParaRPr lang="en-US"/>
          </a:p>
        </p:txBody>
      </p:sp>
      <p:sp>
        <p:nvSpPr>
          <p:cNvPr id="2" name="Rectangle 1">
            <a:extLst>
              <a:ext uri="{FF2B5EF4-FFF2-40B4-BE49-F238E27FC236}">
                <a16:creationId xmlns:a16="http://schemas.microsoft.com/office/drawing/2014/main" id="{B2094369-BC9E-C7D1-67F7-9491156A889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sp>
        <p:nvSpPr>
          <p:cNvPr id="5" name="TextBox 4">
            <a:extLst>
              <a:ext uri="{FF2B5EF4-FFF2-40B4-BE49-F238E27FC236}">
                <a16:creationId xmlns:a16="http://schemas.microsoft.com/office/drawing/2014/main" id="{B3CDF91D-79ED-B767-EB97-C8280389F2E2}"/>
              </a:ext>
            </a:extLst>
          </p:cNvPr>
          <p:cNvSpPr txBox="1"/>
          <p:nvPr/>
        </p:nvSpPr>
        <p:spPr>
          <a:xfrm>
            <a:off x="1384182" y="5159026"/>
            <a:ext cx="9525236" cy="369332"/>
          </a:xfrm>
          <a:prstGeom prst="rect">
            <a:avLst/>
          </a:prstGeom>
          <a:noFill/>
        </p:spPr>
        <p:txBody>
          <a:bodyPr wrap="none" rtlCol="0">
            <a:spAutoFit/>
          </a:bodyPr>
          <a:lstStyle/>
          <a:p>
            <a:r>
              <a:rPr lang="en-US"/>
              <a:t>Due to the above comparison I had selected the seq2seq architecture model to fit for the chatbot</a:t>
            </a:r>
          </a:p>
        </p:txBody>
      </p:sp>
    </p:spTree>
    <p:extLst>
      <p:ext uri="{BB962C8B-B14F-4D97-AF65-F5344CB8AC3E}">
        <p14:creationId xmlns:p14="http://schemas.microsoft.com/office/powerpoint/2010/main" val="24575869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 and a microphone&#10;&#10;Description automatically generated with low confidence">
            <a:extLst>
              <a:ext uri="{FF2B5EF4-FFF2-40B4-BE49-F238E27FC236}">
                <a16:creationId xmlns:a16="http://schemas.microsoft.com/office/drawing/2014/main" id="{1B0FDD40-AE90-36E1-B5C9-CDCE1D4C3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844824"/>
            <a:ext cx="3978144" cy="3978144"/>
          </a:xfrm>
          <a:prstGeom prst="rect">
            <a:avLst/>
          </a:prstGeom>
          <a:noFill/>
        </p:spPr>
      </p:pic>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Autofit/>
          </a:bodyPr>
          <a:lstStyle/>
          <a:p>
            <a:r>
              <a:rPr lang="en-US" sz="4800" b="1" u="sng"/>
              <a:t>Research Objective</a:t>
            </a:r>
          </a:p>
        </p:txBody>
      </p:sp>
      <p:sp>
        <p:nvSpPr>
          <p:cNvPr id="3" name="Subtitle 2">
            <a:extLst>
              <a:ext uri="{FF2B5EF4-FFF2-40B4-BE49-F238E27FC236}">
                <a16:creationId xmlns:a16="http://schemas.microsoft.com/office/drawing/2014/main" id="{7AF36E25-4E83-3017-CFD6-B84CCD4AFA1C}"/>
              </a:ext>
            </a:extLst>
          </p:cNvPr>
          <p:cNvSpPr>
            <a:spLocks noGrp="1"/>
          </p:cNvSpPr>
          <p:nvPr>
            <p:ph sz="half" idx="1"/>
          </p:nvPr>
        </p:nvSpPr>
        <p:spPr>
          <a:xfrm>
            <a:off x="304800" y="2060848"/>
            <a:ext cx="7519392" cy="3268959"/>
          </a:xfrm>
        </p:spPr>
        <p:txBody>
          <a:bodyPr>
            <a:normAutofit fontScale="92500" lnSpcReduction="10000"/>
          </a:bodyPr>
          <a:lstStyle/>
          <a:p>
            <a:pPr marL="457200" indent="-457200">
              <a:lnSpc>
                <a:spcPct val="90000"/>
              </a:lnSpc>
              <a:buFontTx/>
              <a:buChar char="-"/>
            </a:pPr>
            <a:r>
              <a:rPr lang="en-US" sz="3200" b="1"/>
              <a:t>Increase user satisfaction </a:t>
            </a:r>
            <a:r>
              <a:rPr lang="en-US" sz="3200"/>
              <a:t>and cater their needs</a:t>
            </a:r>
          </a:p>
          <a:p>
            <a:pPr marL="457200" indent="-457200">
              <a:lnSpc>
                <a:spcPct val="90000"/>
              </a:lnSpc>
              <a:buFontTx/>
              <a:buChar char="-"/>
            </a:pPr>
            <a:r>
              <a:rPr lang="en-US" sz="3200"/>
              <a:t>User needs are determined by a </a:t>
            </a:r>
            <a:r>
              <a:rPr lang="en-US" sz="3200" b="1"/>
              <a:t>Chat-Bot system</a:t>
            </a:r>
            <a:r>
              <a:rPr lang="en-US" sz="3200"/>
              <a:t> using query processing and image processing </a:t>
            </a:r>
          </a:p>
          <a:p>
            <a:pPr marL="457200" indent="-457200">
              <a:lnSpc>
                <a:spcPct val="90000"/>
              </a:lnSpc>
              <a:buFontTx/>
              <a:buChar char="-"/>
            </a:pPr>
            <a:r>
              <a:rPr lang="en-US" sz="3200" b="1"/>
              <a:t>Image processing</a:t>
            </a:r>
            <a:r>
              <a:rPr lang="en-US" sz="3200"/>
              <a:t> to identify computer accessories &amp; </a:t>
            </a:r>
            <a:r>
              <a:rPr lang="en-US" sz="3200" b="1"/>
              <a:t>Query processing </a:t>
            </a:r>
            <a:r>
              <a:rPr lang="en-US" sz="3200"/>
              <a:t>to identify keywords</a:t>
            </a:r>
          </a:p>
          <a:p>
            <a:pPr marL="457200" indent="-457200">
              <a:lnSpc>
                <a:spcPct val="90000"/>
              </a:lnSpc>
              <a:buFontTx/>
              <a:buChar char="-"/>
            </a:pPr>
            <a:endParaRPr lang="en-US" sz="3200"/>
          </a:p>
        </p:txBody>
      </p:sp>
      <p:sp>
        <p:nvSpPr>
          <p:cNvPr id="7" name="Rectangle 6">
            <a:extLst>
              <a:ext uri="{FF2B5EF4-FFF2-40B4-BE49-F238E27FC236}">
                <a16:creationId xmlns:a16="http://schemas.microsoft.com/office/drawing/2014/main" id="{C130D787-8424-6559-DEC1-9C2661023E13}"/>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a:solidFill>
                <a:schemeClr val="tx1"/>
              </a:solidFill>
            </a:endParaRPr>
          </a:p>
        </p:txBody>
      </p:sp>
    </p:spTree>
    <p:extLst>
      <p:ext uri="{BB962C8B-B14F-4D97-AF65-F5344CB8AC3E}">
        <p14:creationId xmlns:p14="http://schemas.microsoft.com/office/powerpoint/2010/main" val="339351211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3BB4C9-A34E-A9A4-C257-12D297272E2B}"/>
              </a:ext>
            </a:extLst>
          </p:cNvPr>
          <p:cNvSpPr/>
          <p:nvPr/>
        </p:nvSpPr>
        <p:spPr>
          <a:xfrm>
            <a:off x="4974168" y="4793499"/>
            <a:ext cx="2380981"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50AC72A-947A-07A7-D6A9-C921D4B604E5}"/>
              </a:ext>
            </a:extLst>
          </p:cNvPr>
          <p:cNvSpPr/>
          <p:nvPr/>
        </p:nvSpPr>
        <p:spPr>
          <a:xfrm>
            <a:off x="4799856" y="2260346"/>
            <a:ext cx="2736304" cy="11686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4F91794A-FE46-4CA1-C6A6-9EC6F9F3CE03}"/>
              </a:ext>
            </a:extLst>
          </p:cNvPr>
          <p:cNvSpPr>
            <a:spLocks noGrp="1"/>
          </p:cNvSpPr>
          <p:nvPr>
            <p:ph type="title"/>
          </p:nvPr>
        </p:nvSpPr>
        <p:spPr>
          <a:xfrm>
            <a:off x="335360" y="116632"/>
            <a:ext cx="11684000" cy="792162"/>
          </a:xfrm>
        </p:spPr>
        <p:txBody>
          <a:bodyPr/>
          <a:lstStyle/>
          <a:p>
            <a:r>
              <a:rPr lang="en-US" u="sng"/>
              <a:t>Evaluation Metrices</a:t>
            </a:r>
          </a:p>
        </p:txBody>
      </p:sp>
      <p:sp>
        <p:nvSpPr>
          <p:cNvPr id="10" name="Rectangle 9">
            <a:extLst>
              <a:ext uri="{FF2B5EF4-FFF2-40B4-BE49-F238E27FC236}">
                <a16:creationId xmlns:a16="http://schemas.microsoft.com/office/drawing/2014/main" id="{5FEEAA1B-B204-A5B0-0315-AC557193175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sp>
        <p:nvSpPr>
          <p:cNvPr id="5" name="Text Placeholder 4">
            <a:extLst>
              <a:ext uri="{FF2B5EF4-FFF2-40B4-BE49-F238E27FC236}">
                <a16:creationId xmlns:a16="http://schemas.microsoft.com/office/drawing/2014/main" id="{D132D13C-9647-04A4-DB8D-9868D7A66DC1}"/>
              </a:ext>
            </a:extLst>
          </p:cNvPr>
          <p:cNvSpPr>
            <a:spLocks noGrp="1"/>
          </p:cNvSpPr>
          <p:nvPr>
            <p:ph type="body" idx="1"/>
          </p:nvPr>
        </p:nvSpPr>
        <p:spPr>
          <a:xfrm>
            <a:off x="911424" y="4374724"/>
            <a:ext cx="10801200" cy="639762"/>
          </a:xfrm>
        </p:spPr>
        <p:txBody>
          <a:bodyPr>
            <a:noAutofit/>
          </a:bodyPr>
          <a:lstStyle/>
          <a:p>
            <a:pPr marL="0" marR="0">
              <a:lnSpc>
                <a:spcPct val="107000"/>
              </a:lnSpc>
              <a:spcBef>
                <a:spcPts val="0"/>
              </a:spcBef>
              <a:spcAft>
                <a:spcPts val="800"/>
              </a:spcAft>
              <a:tabLst>
                <a:tab pos="730250" algn="l"/>
              </a:tabLst>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There are different word error categories as Substitution, Insertion Deletion in both word level and character level Here we used the Word level, which calculates the substitutions insertions, and deletions on a word level These errors are annotated on a word-by-word basis,</a:t>
            </a:r>
          </a:p>
          <a:p>
            <a:pPr marL="0" marR="0">
              <a:lnSpc>
                <a:spcPct val="107000"/>
              </a:lnSpc>
              <a:spcBef>
                <a:spcPts val="0"/>
              </a:spcBef>
              <a:spcAft>
                <a:spcPts val="800"/>
              </a:spcAft>
              <a:tabLst>
                <a:tab pos="730250" algn="l"/>
              </a:tabLst>
            </a:pPr>
            <a:br>
              <a:rPr lang="en-US" sz="1600" b="0" kern="100">
                <a:effectLst/>
                <a:latin typeface="Calibri" panose="020F0502020204030204" pitchFamily="34" charset="0"/>
                <a:ea typeface="Calibri" panose="020F0502020204030204" pitchFamily="34" charset="0"/>
                <a:cs typeface="Times New Roman" panose="02020603050405020304" pitchFamily="18" charset="0"/>
              </a:rPr>
            </a:br>
            <a:r>
              <a:rPr lang="en-US" sz="1600" b="0" kern="100">
                <a:effectLst/>
                <a:latin typeface="Calibri" panose="020F0502020204030204" pitchFamily="34" charset="0"/>
                <a:ea typeface="Calibri" panose="020F0502020204030204" pitchFamily="34" charset="0"/>
                <a:cs typeface="Times New Roman" panose="02020603050405020304" pitchFamily="18" charset="0"/>
              </a:rPr>
              <a:t>S=substitute</a:t>
            </a:r>
          </a:p>
          <a:p>
            <a:pPr marL="0" marR="0">
              <a:lnSpc>
                <a:spcPct val="107000"/>
              </a:lnSpc>
              <a:spcBef>
                <a:spcPts val="0"/>
              </a:spcBef>
              <a:spcAft>
                <a:spcPts val="800"/>
              </a:spcAft>
              <a:tabLst>
                <a:tab pos="730250" algn="l"/>
              </a:tabLst>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D=Delete</a:t>
            </a:r>
          </a:p>
          <a:p>
            <a:pPr marL="0" marR="0">
              <a:lnSpc>
                <a:spcPct val="107000"/>
              </a:lnSpc>
              <a:spcBef>
                <a:spcPts val="0"/>
              </a:spcBef>
              <a:spcAft>
                <a:spcPts val="800"/>
              </a:spcAft>
              <a:tabLst>
                <a:tab pos="730250" algn="l"/>
              </a:tabLst>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I=Insertion </a:t>
            </a:r>
          </a:p>
          <a:p>
            <a:pPr marL="0" marR="0">
              <a:lnSpc>
                <a:spcPct val="107000"/>
              </a:lnSpc>
              <a:spcBef>
                <a:spcPts val="0"/>
              </a:spcBef>
              <a:spcAft>
                <a:spcPts val="800"/>
              </a:spcAft>
              <a:tabLst>
                <a:tab pos="730250" algn="l"/>
              </a:tabLst>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N= Total number of words</a:t>
            </a:r>
          </a:p>
          <a:p>
            <a:pPr marL="0" marR="0">
              <a:lnSpc>
                <a:spcPct val="107000"/>
              </a:lnSpc>
              <a:spcBef>
                <a:spcPts val="0"/>
              </a:spcBef>
              <a:spcAft>
                <a:spcPts val="800"/>
              </a:spcAft>
              <a:tabLst>
                <a:tab pos="730250" algn="l"/>
              </a:tabLst>
            </a:pPr>
            <a:endParaRPr lang="en-US" sz="1600" b="0" kern="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730250" algn="l"/>
              </a:tabLst>
            </a:pP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730250" algn="l"/>
              </a:tabLst>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Word Error Rate is an error matrix tha</a:t>
            </a:r>
            <a:r>
              <a:rPr lang="en-US" sz="1600" b="0" kern="100">
                <a:latin typeface="Calibri" panose="020F0502020204030204" pitchFamily="34" charset="0"/>
                <a:ea typeface="Calibri" panose="020F0502020204030204" pitchFamily="34" charset="0"/>
                <a:cs typeface="Times New Roman" panose="02020603050405020304" pitchFamily="18" charset="0"/>
              </a:rPr>
              <a:t>t can be convert into accuracy matrix </a:t>
            </a: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2E78EE-DEAE-54C0-A4D5-8F1401604278}"/>
                  </a:ext>
                </a:extLst>
              </p:cNvPr>
              <p:cNvSpPr txBox="1"/>
              <p:nvPr/>
            </p:nvSpPr>
            <p:spPr>
              <a:xfrm>
                <a:off x="4931296" y="2483276"/>
                <a:ext cx="2329408"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𝑊𝐸𝑅</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𝑆</m:t>
                          </m:r>
                          <m:r>
                            <a:rPr lang="en-US" sz="2400" i="0">
                              <a:latin typeface="Cambria Math" panose="02040503050406030204" pitchFamily="18" charset="0"/>
                            </a:rPr>
                            <m:t>+</m:t>
                          </m:r>
                          <m:r>
                            <a:rPr lang="en-US" sz="2400" i="1">
                              <a:latin typeface="Cambria Math" panose="02040503050406030204" pitchFamily="18" charset="0"/>
                            </a:rPr>
                            <m:t>𝐼</m:t>
                          </m:r>
                          <m:r>
                            <a:rPr lang="en-US" sz="2400" i="0">
                              <a:latin typeface="Cambria Math" panose="02040503050406030204" pitchFamily="18" charset="0"/>
                            </a:rPr>
                            <m:t>+</m:t>
                          </m:r>
                          <m:r>
                            <a:rPr lang="en-US" sz="2400" i="1">
                              <a:latin typeface="Cambria Math" panose="02040503050406030204" pitchFamily="18" charset="0"/>
                            </a:rPr>
                            <m:t>𝐷</m:t>
                          </m:r>
                        </m:num>
                        <m:den>
                          <m:r>
                            <a:rPr lang="en-US" sz="2400" i="1">
                              <a:latin typeface="Cambria Math" panose="02040503050406030204" pitchFamily="18" charset="0"/>
                            </a:rPr>
                            <m:t>𝑁</m:t>
                          </m:r>
                        </m:den>
                      </m:f>
                    </m:oMath>
                  </m:oMathPara>
                </a14:m>
                <a:endParaRPr lang="en-US" sz="2400"/>
              </a:p>
            </p:txBody>
          </p:sp>
        </mc:Choice>
        <mc:Fallback xmlns="">
          <p:sp>
            <p:nvSpPr>
              <p:cNvPr id="6" name="TextBox 5">
                <a:extLst>
                  <a:ext uri="{FF2B5EF4-FFF2-40B4-BE49-F238E27FC236}">
                    <a16:creationId xmlns:a16="http://schemas.microsoft.com/office/drawing/2014/main" id="{3C2E78EE-DEAE-54C0-A4D5-8F1401604278}"/>
                  </a:ext>
                </a:extLst>
              </p:cNvPr>
              <p:cNvSpPr txBox="1">
                <a:spLocks noRot="1" noChangeAspect="1" noMove="1" noResize="1" noEditPoints="1" noAdjustHandles="1" noChangeArrowheads="1" noChangeShapeType="1" noTextEdit="1"/>
              </p:cNvSpPr>
              <p:nvPr/>
            </p:nvSpPr>
            <p:spPr>
              <a:xfrm>
                <a:off x="4931296" y="2483276"/>
                <a:ext cx="2329408" cy="6914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DFEABA-2266-417D-ED7D-D6FCB2655109}"/>
                  </a:ext>
                </a:extLst>
              </p:cNvPr>
              <p:cNvSpPr txBox="1"/>
              <p:nvPr/>
            </p:nvSpPr>
            <p:spPr>
              <a:xfrm>
                <a:off x="4999569" y="5014486"/>
                <a:ext cx="23555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b="0" i="1" smtClean="0">
                              <a:solidFill>
                                <a:srgbClr val="836967"/>
                              </a:solidFill>
                              <a:latin typeface="Cambria Math" panose="02040503050406030204" pitchFamily="18" charset="0"/>
                            </a:rPr>
                            <m:t>𝑊</m:t>
                          </m:r>
                        </m:e>
                        <m:sub>
                          <m:r>
                            <a:rPr lang="en-US" sz="2400" i="1">
                              <a:latin typeface="Cambria Math" panose="02040503050406030204" pitchFamily="18" charset="0"/>
                            </a:rPr>
                            <m:t>𝐴𝑐𝑐</m:t>
                          </m:r>
                        </m:sub>
                      </m:sSub>
                      <m:r>
                        <a:rPr lang="en-US" sz="2400" i="0">
                          <a:latin typeface="Cambria Math" panose="02040503050406030204" pitchFamily="18" charset="0"/>
                        </a:rPr>
                        <m:t>=1−</m:t>
                      </m:r>
                      <m:r>
                        <a:rPr lang="en-US" sz="2400" b="0" i="1" smtClean="0">
                          <a:latin typeface="Cambria Math" panose="02040503050406030204" pitchFamily="18" charset="0"/>
                        </a:rPr>
                        <m:t>𝑊</m:t>
                      </m:r>
                      <m:r>
                        <a:rPr lang="en-US" sz="2400" i="1">
                          <a:latin typeface="Cambria Math" panose="02040503050406030204" pitchFamily="18" charset="0"/>
                        </a:rPr>
                        <m:t>𝐸𝑅</m:t>
                      </m:r>
                    </m:oMath>
                  </m:oMathPara>
                </a14:m>
                <a:endParaRPr lang="en-US" sz="2400"/>
              </a:p>
            </p:txBody>
          </p:sp>
        </mc:Choice>
        <mc:Fallback xmlns="">
          <p:sp>
            <p:nvSpPr>
              <p:cNvPr id="7" name="TextBox 6">
                <a:extLst>
                  <a:ext uri="{FF2B5EF4-FFF2-40B4-BE49-F238E27FC236}">
                    <a16:creationId xmlns:a16="http://schemas.microsoft.com/office/drawing/2014/main" id="{95DFEABA-2266-417D-ED7D-D6FCB2655109}"/>
                  </a:ext>
                </a:extLst>
              </p:cNvPr>
              <p:cNvSpPr txBox="1">
                <a:spLocks noRot="1" noChangeAspect="1" noMove="1" noResize="1" noEditPoints="1" noAdjustHandles="1" noChangeArrowheads="1" noChangeShapeType="1" noTextEdit="1"/>
              </p:cNvSpPr>
              <p:nvPr/>
            </p:nvSpPr>
            <p:spPr>
              <a:xfrm>
                <a:off x="4999569" y="5014486"/>
                <a:ext cx="2355581" cy="369332"/>
              </a:xfrm>
              <a:prstGeom prst="rect">
                <a:avLst/>
              </a:prstGeom>
              <a:blipFill>
                <a:blip r:embed="rId3"/>
                <a:stretch>
                  <a:fillRect l="-1809" r="-1550" b="-18333"/>
                </a:stretch>
              </a:blipFill>
            </p:spPr>
            <p:txBody>
              <a:bodyPr/>
              <a:lstStyle/>
              <a:p>
                <a:r>
                  <a:rPr lang="en-US">
                    <a:noFill/>
                  </a:rPr>
                  <a:t> </a:t>
                </a:r>
              </a:p>
            </p:txBody>
          </p:sp>
        </mc:Fallback>
      </mc:AlternateContent>
    </p:spTree>
    <p:extLst>
      <p:ext uri="{BB962C8B-B14F-4D97-AF65-F5344CB8AC3E}">
        <p14:creationId xmlns:p14="http://schemas.microsoft.com/office/powerpoint/2010/main" val="159322335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794A-FE46-4CA1-C6A6-9EC6F9F3CE03}"/>
              </a:ext>
            </a:extLst>
          </p:cNvPr>
          <p:cNvSpPr>
            <a:spLocks noGrp="1"/>
          </p:cNvSpPr>
          <p:nvPr>
            <p:ph type="title"/>
          </p:nvPr>
        </p:nvSpPr>
        <p:spPr>
          <a:xfrm>
            <a:off x="335360" y="116632"/>
            <a:ext cx="11684000" cy="792162"/>
          </a:xfrm>
        </p:spPr>
        <p:txBody>
          <a:bodyPr/>
          <a:lstStyle/>
          <a:p>
            <a:r>
              <a:rPr lang="en-US" u="sng"/>
              <a:t>Model Results</a:t>
            </a:r>
          </a:p>
        </p:txBody>
      </p:sp>
      <p:sp>
        <p:nvSpPr>
          <p:cNvPr id="10" name="Rectangle 9">
            <a:extLst>
              <a:ext uri="{FF2B5EF4-FFF2-40B4-BE49-F238E27FC236}">
                <a16:creationId xmlns:a16="http://schemas.microsoft.com/office/drawing/2014/main" id="{5FEEAA1B-B204-A5B0-0315-AC557193175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IT20237554</a:t>
            </a:r>
            <a:r>
              <a:rPr lang="en-US" sz="1800">
                <a:solidFill>
                  <a:schemeClr val="tx1"/>
                </a:solidFill>
              </a:rPr>
              <a:t>   |   Rathnaweera R.P.W.G|   </a:t>
            </a:r>
            <a:r>
              <a:rPr lang="en-US" sz="1800" b="0">
                <a:solidFill>
                  <a:schemeClr val="tx1"/>
                </a:solidFill>
              </a:rPr>
              <a:t>TMP-23-283</a:t>
            </a:r>
          </a:p>
        </p:txBody>
      </p:sp>
      <p:graphicFrame>
        <p:nvGraphicFramePr>
          <p:cNvPr id="3" name="Table 3">
            <a:extLst>
              <a:ext uri="{FF2B5EF4-FFF2-40B4-BE49-F238E27FC236}">
                <a16:creationId xmlns:a16="http://schemas.microsoft.com/office/drawing/2014/main" id="{7930B4CA-5A01-2AD8-91F7-8F2DEFF477B6}"/>
              </a:ext>
            </a:extLst>
          </p:cNvPr>
          <p:cNvGraphicFramePr>
            <a:graphicFrameLocks noGrp="1"/>
          </p:cNvGraphicFramePr>
          <p:nvPr>
            <p:extLst>
              <p:ext uri="{D42A27DB-BD31-4B8C-83A1-F6EECF244321}">
                <p14:modId xmlns:p14="http://schemas.microsoft.com/office/powerpoint/2010/main" val="933517083"/>
              </p:ext>
            </p:extLst>
          </p:nvPr>
        </p:nvGraphicFramePr>
        <p:xfrm>
          <a:off x="2113360" y="1074346"/>
          <a:ext cx="8128000" cy="26264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9291367"/>
                    </a:ext>
                  </a:extLst>
                </a:gridCol>
                <a:gridCol w="4064000">
                  <a:extLst>
                    <a:ext uri="{9D8B030D-6E8A-4147-A177-3AD203B41FA5}">
                      <a16:colId xmlns:a16="http://schemas.microsoft.com/office/drawing/2014/main" val="3223272260"/>
                    </a:ext>
                  </a:extLst>
                </a:gridCol>
              </a:tblGrid>
              <a:tr h="408966">
                <a:tc>
                  <a:txBody>
                    <a:bodyPr/>
                    <a:lstStyle/>
                    <a:p>
                      <a:pPr algn="ctr"/>
                      <a:r>
                        <a:rPr lang="en-US"/>
                        <a:t>CTC – Model based on Deep Speech2</a:t>
                      </a:r>
                    </a:p>
                    <a:p>
                      <a:endParaRPr lang="en-US"/>
                    </a:p>
                  </a:txBody>
                  <a:tcPr/>
                </a:tc>
                <a:tc>
                  <a:txBody>
                    <a:bodyPr/>
                    <a:lstStyle/>
                    <a:p>
                      <a:pPr algn="ctr"/>
                      <a:r>
                        <a:rPr lang="en-US"/>
                        <a:t>Seq2Seq Whisper finetuned model</a:t>
                      </a:r>
                    </a:p>
                  </a:txBody>
                  <a:tcPr/>
                </a:tc>
                <a:extLst>
                  <a:ext uri="{0D108BD9-81ED-4DB2-BD59-A6C34878D82A}">
                    <a16:rowId xmlns:a16="http://schemas.microsoft.com/office/drawing/2014/main" val="2866040477"/>
                  </a:ext>
                </a:extLst>
              </a:tr>
              <a:tr h="1986408">
                <a:tc>
                  <a:txBody>
                    <a:bodyPr/>
                    <a:lstStyle/>
                    <a:p>
                      <a:endParaRPr lang="en-US"/>
                    </a:p>
                    <a:p>
                      <a:pPr algn="ctr"/>
                      <a:r>
                        <a:rPr lang="en-US"/>
                        <a:t>WER = 0.26 (26%)</a:t>
                      </a:r>
                    </a:p>
                    <a:p>
                      <a:pPr algn="ctr"/>
                      <a:endParaRPr lang="en-US"/>
                    </a:p>
                    <a:p>
                      <a:pPr algn="ctr"/>
                      <a:r>
                        <a:rPr lang="en-US"/>
                        <a:t>W</a:t>
                      </a:r>
                      <a:r>
                        <a:rPr lang="en-US" baseline="-25000"/>
                        <a:t>Acc</a:t>
                      </a:r>
                      <a:r>
                        <a:rPr lang="en-US"/>
                        <a:t> = 1- 0.26 =  0.74 (74 %) </a:t>
                      </a:r>
                    </a:p>
                    <a:p>
                      <a:endParaRPr lang="en-US"/>
                    </a:p>
                    <a:p>
                      <a:endParaRPr lang="en-US"/>
                    </a:p>
                  </a:txBody>
                  <a:tcPr/>
                </a:tc>
                <a:tc>
                  <a:txBody>
                    <a:bodyPr/>
                    <a:lstStyle/>
                    <a:p>
                      <a:endParaRPr lang="en-US"/>
                    </a:p>
                    <a:p>
                      <a:pPr algn="ctr"/>
                      <a:r>
                        <a:rPr lang="en-US"/>
                        <a:t>WER = </a:t>
                      </a:r>
                      <a:r>
                        <a:rPr lang="en-US" sz="1800" kern="1200">
                          <a:solidFill>
                            <a:schemeClr val="dk1"/>
                          </a:solidFill>
                          <a:effectLst/>
                          <a:latin typeface="+mn-lt"/>
                          <a:ea typeface="+mn-ea"/>
                          <a:cs typeface="+mn-cs"/>
                        </a:rPr>
                        <a:t>0.13 (13%)</a:t>
                      </a:r>
                    </a:p>
                    <a:p>
                      <a:pPr algn="ctr"/>
                      <a:endParaRPr lang="en-US" sz="1800" kern="1200">
                        <a:solidFill>
                          <a:schemeClr val="dk1"/>
                        </a:solidFill>
                        <a:effectLst/>
                        <a:latin typeface="+mn-lt"/>
                        <a:ea typeface="+mn-ea"/>
                        <a:cs typeface="+mn-cs"/>
                      </a:endParaRPr>
                    </a:p>
                    <a:p>
                      <a:pPr algn="ctr"/>
                      <a:r>
                        <a:rPr lang="en-US" sz="1800" kern="1200">
                          <a:solidFill>
                            <a:schemeClr val="dk1"/>
                          </a:solidFill>
                          <a:effectLst/>
                          <a:latin typeface="+mn-lt"/>
                          <a:ea typeface="+mn-ea"/>
                          <a:cs typeface="+mn-cs"/>
                        </a:rPr>
                        <a:t>W</a:t>
                      </a:r>
                      <a:r>
                        <a:rPr lang="en-US" sz="1800" kern="1200" baseline="-25000">
                          <a:solidFill>
                            <a:schemeClr val="dk1"/>
                          </a:solidFill>
                          <a:effectLst/>
                          <a:latin typeface="+mn-lt"/>
                          <a:ea typeface="+mn-ea"/>
                          <a:cs typeface="+mn-cs"/>
                        </a:rPr>
                        <a:t>Acc </a:t>
                      </a:r>
                      <a:r>
                        <a:rPr lang="en-US" sz="1800" kern="1200">
                          <a:solidFill>
                            <a:schemeClr val="dk1"/>
                          </a:solidFill>
                          <a:effectLst/>
                          <a:latin typeface="+mn-lt"/>
                          <a:ea typeface="+mn-ea"/>
                          <a:cs typeface="+mn-cs"/>
                        </a:rPr>
                        <a:t>= 1 – 0.13 = 0.87 (87 %)</a:t>
                      </a:r>
                      <a:endParaRPr lang="en-US"/>
                    </a:p>
                  </a:txBody>
                  <a:tcPr/>
                </a:tc>
                <a:extLst>
                  <a:ext uri="{0D108BD9-81ED-4DB2-BD59-A6C34878D82A}">
                    <a16:rowId xmlns:a16="http://schemas.microsoft.com/office/drawing/2014/main" val="1019510831"/>
                  </a:ext>
                </a:extLst>
              </a:tr>
            </a:tbl>
          </a:graphicData>
        </a:graphic>
      </p:graphicFrame>
      <p:pic>
        <p:nvPicPr>
          <p:cNvPr id="12" name="Picture 11" descr="A white background with colorful text&#10;&#10;Description automatically generated">
            <a:extLst>
              <a:ext uri="{FF2B5EF4-FFF2-40B4-BE49-F238E27FC236}">
                <a16:creationId xmlns:a16="http://schemas.microsoft.com/office/drawing/2014/main" id="{E2D12750-44B4-15A4-A934-ED20FF6C200E}"/>
              </a:ext>
            </a:extLst>
          </p:cNvPr>
          <p:cNvPicPr>
            <a:picLocks noChangeAspect="1"/>
          </p:cNvPicPr>
          <p:nvPr/>
        </p:nvPicPr>
        <p:blipFill>
          <a:blip r:embed="rId2"/>
          <a:stretch>
            <a:fillRect/>
          </a:stretch>
        </p:blipFill>
        <p:spPr>
          <a:xfrm>
            <a:off x="6248400" y="4028694"/>
            <a:ext cx="5943600" cy="2121535"/>
          </a:xfrm>
          <a:prstGeom prst="rect">
            <a:avLst/>
          </a:prstGeom>
        </p:spPr>
      </p:pic>
      <p:pic>
        <p:nvPicPr>
          <p:cNvPr id="14" name="Picture 13">
            <a:extLst>
              <a:ext uri="{FF2B5EF4-FFF2-40B4-BE49-F238E27FC236}">
                <a16:creationId xmlns:a16="http://schemas.microsoft.com/office/drawing/2014/main" id="{C7D22891-F0B3-2C9A-EB1E-52EF813A40C0}"/>
              </a:ext>
            </a:extLst>
          </p:cNvPr>
          <p:cNvPicPr>
            <a:picLocks noChangeAspect="1"/>
          </p:cNvPicPr>
          <p:nvPr/>
        </p:nvPicPr>
        <p:blipFill>
          <a:blip r:embed="rId3"/>
          <a:stretch>
            <a:fillRect/>
          </a:stretch>
        </p:blipFill>
        <p:spPr>
          <a:xfrm>
            <a:off x="291382" y="4043479"/>
            <a:ext cx="5645423" cy="2297001"/>
          </a:xfrm>
          <a:prstGeom prst="rect">
            <a:avLst/>
          </a:prstGeom>
        </p:spPr>
      </p:pic>
      <p:sp>
        <p:nvSpPr>
          <p:cNvPr id="18" name="Arrow: Notched Right 17">
            <a:extLst>
              <a:ext uri="{FF2B5EF4-FFF2-40B4-BE49-F238E27FC236}">
                <a16:creationId xmlns:a16="http://schemas.microsoft.com/office/drawing/2014/main" id="{62A860E4-8E75-1E5C-0401-94C1AEBA8F21}"/>
              </a:ext>
            </a:extLst>
          </p:cNvPr>
          <p:cNvSpPr/>
          <p:nvPr/>
        </p:nvSpPr>
        <p:spPr>
          <a:xfrm rot="5400000">
            <a:off x="3647728" y="3501008"/>
            <a:ext cx="978408"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Notched Right 18">
            <a:extLst>
              <a:ext uri="{FF2B5EF4-FFF2-40B4-BE49-F238E27FC236}">
                <a16:creationId xmlns:a16="http://schemas.microsoft.com/office/drawing/2014/main" id="{EABAA489-E4A9-2AD1-BE1C-9911FAB6BC93}"/>
              </a:ext>
            </a:extLst>
          </p:cNvPr>
          <p:cNvSpPr/>
          <p:nvPr/>
        </p:nvSpPr>
        <p:spPr>
          <a:xfrm rot="5400000">
            <a:off x="7894025" y="3501008"/>
            <a:ext cx="978408"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73199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7352" y="4237261"/>
            <a:ext cx="10363200" cy="1362075"/>
          </a:xfrm>
        </p:spPr>
        <p:txBody>
          <a:bodyPr/>
          <a:lstStyle/>
          <a:p>
            <a:r>
              <a:rPr lang="en-US"/>
              <a:t>IT20125998 | </a:t>
            </a:r>
            <a:r>
              <a:rPr lang="en-US" err="1"/>
              <a:t>h.a.m</a:t>
            </a:r>
            <a:r>
              <a:rPr lang="en-US"/>
              <a:t> </a:t>
            </a:r>
            <a:r>
              <a:rPr lang="en-US" err="1"/>
              <a:t>sENADHEERA</a:t>
            </a:r>
            <a:endParaRPr lang="en-US"/>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a:t>BSc (Hons) in Information Technology specialized in </a:t>
            </a:r>
          </a:p>
          <a:p>
            <a:r>
              <a:rPr lang="en-US"/>
              <a:t>Data Science</a:t>
            </a:r>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pic>
        <p:nvPicPr>
          <p:cNvPr id="7" name="Picture 6" descr="A person with the arms crossed&#10;&#10;Description automatically generated with low confidence">
            <a:extLst>
              <a:ext uri="{FF2B5EF4-FFF2-40B4-BE49-F238E27FC236}">
                <a16:creationId xmlns:a16="http://schemas.microsoft.com/office/drawing/2014/main" id="{51CC0BB7-C133-3317-EFA0-8CC5B5547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40" y="116632"/>
            <a:ext cx="2088232" cy="2336099"/>
          </a:xfrm>
          <a:prstGeom prst="rect">
            <a:avLst/>
          </a:prstGeom>
        </p:spPr>
      </p:pic>
    </p:spTree>
    <p:extLst>
      <p:ext uri="{BB962C8B-B14F-4D97-AF65-F5344CB8AC3E}">
        <p14:creationId xmlns:p14="http://schemas.microsoft.com/office/powerpoint/2010/main" val="2907234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Background</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11509424" cy="4823048"/>
          </a:xfrm>
        </p:spPr>
        <p:txBody>
          <a:bodyPr vert="horz" lIns="91440" tIns="45720" rIns="91440" bIns="45720" rtlCol="0" anchor="t">
            <a:normAutofit/>
          </a:bodyPr>
          <a:lstStyle/>
          <a:p>
            <a:pPr marL="0" indent="0">
              <a:buNone/>
            </a:pPr>
            <a:r>
              <a:rPr lang="en-US" sz="2000">
                <a:latin typeface="Arial"/>
                <a:cs typeface="Arial"/>
              </a:rPr>
              <a:t>Usually when someone want to buy an electronic device especially smart devices a techy person would at least do some research on the device for a week, this include </a:t>
            </a:r>
            <a:endParaRPr lang="en-US" sz="2000">
              <a:latin typeface="Arial" panose="020B0604020202020204" pitchFamily="34" charset="0"/>
              <a:cs typeface="Arial" panose="020B0604020202020204" pitchFamily="34" charset="0"/>
            </a:endParaRPr>
          </a:p>
          <a:p>
            <a:r>
              <a:rPr lang="en-US" sz="2000">
                <a:latin typeface="Arial"/>
                <a:cs typeface="Arial"/>
              </a:rPr>
              <a:t>finding a device matches to him</a:t>
            </a:r>
          </a:p>
          <a:p>
            <a:r>
              <a:rPr lang="en-US" sz="2000">
                <a:latin typeface="Arial"/>
                <a:cs typeface="Arial"/>
              </a:rPr>
              <a:t>Watch reviews on the device in YouTube, social media and other websites</a:t>
            </a:r>
          </a:p>
          <a:p>
            <a:r>
              <a:rPr lang="en-US" sz="2000">
                <a:latin typeface="Arial"/>
                <a:cs typeface="Arial"/>
              </a:rPr>
              <a:t>Compare the specifications and prices with other similar devices and dealers</a:t>
            </a:r>
          </a:p>
          <a:p>
            <a:endParaRPr lang="en-US" sz="2000">
              <a:latin typeface="Arial" panose="020B0604020202020204" pitchFamily="34" charset="0"/>
              <a:cs typeface="Arial" panose="020B0604020202020204" pitchFamily="34" charset="0"/>
            </a:endParaRPr>
          </a:p>
          <a:p>
            <a:pPr marL="0" indent="0">
              <a:buNone/>
            </a:pPr>
            <a:r>
              <a:rPr lang="en-US" sz="2000">
                <a:latin typeface="Arial"/>
                <a:cs typeface="Arial"/>
              </a:rPr>
              <a:t>For a person with low technical background this is a challenging process, first thing he would do is get advice from one of his friend. Goal of our chat bot is to be that friend!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pic>
        <p:nvPicPr>
          <p:cNvPr id="11" name="Picture 10" descr="Graphical user interface, application&#10;&#10;Description automatically generated">
            <a:extLst>
              <a:ext uri="{FF2B5EF4-FFF2-40B4-BE49-F238E27FC236}">
                <a16:creationId xmlns:a16="http://schemas.microsoft.com/office/drawing/2014/main" id="{6F56AACC-1347-F0D5-06F0-51DB7CF75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320" y="3861048"/>
            <a:ext cx="3355359" cy="2321350"/>
          </a:xfrm>
          <a:prstGeom prst="rect">
            <a:avLst/>
          </a:prstGeom>
        </p:spPr>
      </p:pic>
    </p:spTree>
    <p:extLst>
      <p:ext uri="{BB962C8B-B14F-4D97-AF65-F5344CB8AC3E}">
        <p14:creationId xmlns:p14="http://schemas.microsoft.com/office/powerpoint/2010/main" val="365849858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Research Gap</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5215136" cy="4823048"/>
          </a:xfrm>
        </p:spPr>
        <p:txBody>
          <a:bodyPr>
            <a:normAutofit/>
          </a:bodyPr>
          <a:lstStyle/>
          <a:p>
            <a:r>
              <a:rPr lang="en-US" sz="1600">
                <a:latin typeface="Arial" panose="020B0604020202020204" pitchFamily="34" charset="0"/>
                <a:cs typeface="Arial" panose="020B0604020202020204" pitchFamily="34" charset="0"/>
              </a:rPr>
              <a:t>The majority of the suggested laptop recommendation systems prioritize user preferences and laptop features over external criteria like price, brand image, and available shops to buy.</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Although user preferences and laptop functionalities can change over time, few studies take this into account when recommending laptops. To create recommendation systems that can vary as user preferences and laptop features do, more study is required.</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Several of the studies lacked through analysis of real-world datasets regarding repair centers. To evaluate the performance and usability of these technologies in real-world contexts, additional study is required.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graphicFrame>
        <p:nvGraphicFramePr>
          <p:cNvPr id="2" name="Table 2">
            <a:extLst>
              <a:ext uri="{FF2B5EF4-FFF2-40B4-BE49-F238E27FC236}">
                <a16:creationId xmlns:a16="http://schemas.microsoft.com/office/drawing/2014/main" id="{24F76ECA-D9DE-AADF-A0E6-65EFF4C9DD24}"/>
              </a:ext>
            </a:extLst>
          </p:cNvPr>
          <p:cNvGraphicFramePr>
            <a:graphicFrameLocks noGrp="1"/>
          </p:cNvGraphicFramePr>
          <p:nvPr/>
        </p:nvGraphicFramePr>
        <p:xfrm>
          <a:off x="5519936" y="1096962"/>
          <a:ext cx="6468864" cy="4633836"/>
        </p:xfrm>
        <a:graphic>
          <a:graphicData uri="http://schemas.openxmlformats.org/drawingml/2006/table">
            <a:tbl>
              <a:tblPr firstRow="1" firstCol="1" bandRow="1">
                <a:tableStyleId>{5C22544A-7EE6-4342-B048-85BDC9FD1C3A}</a:tableStyleId>
              </a:tblPr>
              <a:tblGrid>
                <a:gridCol w="3024336">
                  <a:extLst>
                    <a:ext uri="{9D8B030D-6E8A-4147-A177-3AD203B41FA5}">
                      <a16:colId xmlns:a16="http://schemas.microsoft.com/office/drawing/2014/main" val="1243784872"/>
                    </a:ext>
                  </a:extLst>
                </a:gridCol>
                <a:gridCol w="1872208">
                  <a:extLst>
                    <a:ext uri="{9D8B030D-6E8A-4147-A177-3AD203B41FA5}">
                      <a16:colId xmlns:a16="http://schemas.microsoft.com/office/drawing/2014/main" val="4159171387"/>
                    </a:ext>
                  </a:extLst>
                </a:gridCol>
                <a:gridCol w="1572320">
                  <a:extLst>
                    <a:ext uri="{9D8B030D-6E8A-4147-A177-3AD203B41FA5}">
                      <a16:colId xmlns:a16="http://schemas.microsoft.com/office/drawing/2014/main" val="2897985775"/>
                    </a:ext>
                  </a:extLst>
                </a:gridCol>
              </a:tblGrid>
              <a:tr h="922239">
                <a:tc>
                  <a:txBody>
                    <a:bodyPr/>
                    <a:lstStyle/>
                    <a:p>
                      <a:pPr algn="ctr"/>
                      <a:r>
                        <a:rPr lang="en-LK"/>
                        <a:t>Research gap</a:t>
                      </a:r>
                    </a:p>
                  </a:txBody>
                  <a:tcPr anchor="ctr"/>
                </a:tc>
                <a:tc>
                  <a:txBody>
                    <a:bodyPr/>
                    <a:lstStyle/>
                    <a:p>
                      <a:pPr algn="ctr"/>
                      <a:r>
                        <a:rPr lang="en-LK"/>
                        <a:t>Existing Systems</a:t>
                      </a:r>
                    </a:p>
                  </a:txBody>
                  <a:tcPr anchor="ctr"/>
                </a:tc>
                <a:tc>
                  <a:txBody>
                    <a:bodyPr/>
                    <a:lstStyle/>
                    <a:p>
                      <a:pPr algn="ctr"/>
                      <a:r>
                        <a:rPr lang="en-LK"/>
                        <a:t>Proposed System</a:t>
                      </a:r>
                    </a:p>
                  </a:txBody>
                  <a:tcPr anchor="ctr"/>
                </a:tc>
                <a:extLst>
                  <a:ext uri="{0D108BD9-81ED-4DB2-BD59-A6C34878D82A}">
                    <a16:rowId xmlns:a16="http://schemas.microsoft.com/office/drawing/2014/main" val="3959700151"/>
                  </a:ext>
                </a:extLst>
              </a:tr>
              <a:tr h="922239">
                <a:tc>
                  <a:txBody>
                    <a:bodyPr/>
                    <a:lstStyle/>
                    <a:p>
                      <a:r>
                        <a:rPr lang="en-LK" sz="1400">
                          <a:latin typeface="Arial" panose="020B0604020202020204" pitchFamily="34" charset="0"/>
                          <a:cs typeface="Arial" panose="020B0604020202020204" pitchFamily="34" charset="0"/>
                        </a:rPr>
                        <a:t>Doesn’t consider external factors like budget, availability</a:t>
                      </a:r>
                    </a:p>
                  </a:txBody>
                  <a:tcPr/>
                </a:tc>
                <a:tc>
                  <a:txBody>
                    <a:bodyPr/>
                    <a:lstStyle/>
                    <a:p>
                      <a:endParaRPr lang="en-LK"/>
                    </a:p>
                  </a:txBody>
                  <a:tcPr/>
                </a:tc>
                <a:tc>
                  <a:txBody>
                    <a:bodyPr/>
                    <a:lstStyle/>
                    <a:p>
                      <a:pPr algn="ctr"/>
                      <a:r>
                        <a:rPr lang="en-LK"/>
                        <a:t>✅</a:t>
                      </a:r>
                    </a:p>
                  </a:txBody>
                  <a:tcPr anchor="ctr"/>
                </a:tc>
                <a:extLst>
                  <a:ext uri="{0D108BD9-81ED-4DB2-BD59-A6C34878D82A}">
                    <a16:rowId xmlns:a16="http://schemas.microsoft.com/office/drawing/2014/main" val="2925984990"/>
                  </a:ext>
                </a:extLst>
              </a:tr>
              <a:tr h="922239">
                <a:tc>
                  <a:txBody>
                    <a:bodyPr/>
                    <a:lstStyle/>
                    <a:p>
                      <a:r>
                        <a:rPr lang="en-GB" sz="1400">
                          <a:latin typeface="Arial" panose="020B0604020202020204" pitchFamily="34" charset="0"/>
                          <a:cs typeface="Arial" panose="020B0604020202020204" pitchFamily="34" charset="0"/>
                        </a:rPr>
                        <a:t>U</a:t>
                      </a:r>
                      <a:r>
                        <a:rPr lang="en-LK" sz="1400">
                          <a:latin typeface="Arial" panose="020B0604020202020204" pitchFamily="34" charset="0"/>
                          <a:cs typeface="Arial" panose="020B0604020202020204" pitchFamily="34" charset="0"/>
                        </a:rPr>
                        <a:t>ser preference, availability, prices, requirements change overtime</a:t>
                      </a:r>
                    </a:p>
                  </a:txBody>
                  <a:tcPr/>
                </a:tc>
                <a:tc>
                  <a:txBody>
                    <a:bodyPr/>
                    <a:lstStyle/>
                    <a:p>
                      <a:endParaRPr lang="en-LK"/>
                    </a:p>
                  </a:txBody>
                  <a:tcPr/>
                </a:tc>
                <a:tc>
                  <a:txBody>
                    <a:bodyPr/>
                    <a:lstStyle/>
                    <a:p>
                      <a:pPr algn="ctr"/>
                      <a:r>
                        <a:rPr lang="en-LK"/>
                        <a:t>✅</a:t>
                      </a:r>
                    </a:p>
                  </a:txBody>
                  <a:tcPr anchor="ctr"/>
                </a:tc>
                <a:extLst>
                  <a:ext uri="{0D108BD9-81ED-4DB2-BD59-A6C34878D82A}">
                    <a16:rowId xmlns:a16="http://schemas.microsoft.com/office/drawing/2014/main" val="2949155481"/>
                  </a:ext>
                </a:extLst>
              </a:tr>
              <a:tr h="92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K" sz="1400">
                          <a:latin typeface="Arial" panose="020B0604020202020204" pitchFamily="34" charset="0"/>
                          <a:cs typeface="Arial" panose="020B0604020202020204" pitchFamily="34" charset="0"/>
                        </a:rPr>
                        <a:t>Model trained through real world datasets using actual repair centers</a:t>
                      </a:r>
                    </a:p>
                    <a:p>
                      <a:endParaRPr lang="en-LK" sz="1400">
                        <a:latin typeface="Arial" panose="020B0604020202020204" pitchFamily="34" charset="0"/>
                        <a:cs typeface="Arial" panose="020B0604020202020204" pitchFamily="34" charset="0"/>
                      </a:endParaRPr>
                    </a:p>
                  </a:txBody>
                  <a:tcPr/>
                </a:tc>
                <a:tc>
                  <a:txBody>
                    <a:bodyPr/>
                    <a:lstStyle/>
                    <a:p>
                      <a:endParaRPr lang="en-LK"/>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a:t>✅</a:t>
                      </a:r>
                    </a:p>
                  </a:txBody>
                  <a:tcPr anchor="ctr"/>
                </a:tc>
                <a:extLst>
                  <a:ext uri="{0D108BD9-81ED-4DB2-BD59-A6C34878D82A}">
                    <a16:rowId xmlns:a16="http://schemas.microsoft.com/office/drawing/2014/main" val="3683180782"/>
                  </a:ext>
                </a:extLst>
              </a:tr>
              <a:tr h="922239">
                <a:tc>
                  <a:txBody>
                    <a:bodyPr/>
                    <a:lstStyle/>
                    <a:p>
                      <a:r>
                        <a:rPr lang="en-LK" sz="1400">
                          <a:latin typeface="Arial" panose="020B0604020202020204" pitchFamily="34" charset="0"/>
                          <a:cs typeface="Arial" panose="020B0604020202020204" pitchFamily="34" charset="0"/>
                        </a:rPr>
                        <a:t>Use multiple algorithms and give the most accurate results set</a:t>
                      </a:r>
                    </a:p>
                  </a:txBody>
                  <a:tcPr/>
                </a:tc>
                <a:tc>
                  <a:txBody>
                    <a:bodyPr/>
                    <a:lstStyle/>
                    <a:p>
                      <a:endParaRPr lang="en-LK"/>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a:t>✅</a:t>
                      </a:r>
                    </a:p>
                  </a:txBody>
                  <a:tcPr anchor="ctr"/>
                </a:tc>
                <a:extLst>
                  <a:ext uri="{0D108BD9-81ED-4DB2-BD59-A6C34878D82A}">
                    <a16:rowId xmlns:a16="http://schemas.microsoft.com/office/drawing/2014/main" val="1584513439"/>
                  </a:ext>
                </a:extLst>
              </a:tr>
            </a:tbl>
          </a:graphicData>
        </a:graphic>
      </p:graphicFrame>
      <p:sp>
        <p:nvSpPr>
          <p:cNvPr id="3" name="Multiply 2">
            <a:extLst>
              <a:ext uri="{FF2B5EF4-FFF2-40B4-BE49-F238E27FC236}">
                <a16:creationId xmlns:a16="http://schemas.microsoft.com/office/drawing/2014/main" id="{1419530C-D94B-657D-45E7-3F16F13D927D}"/>
              </a:ext>
            </a:extLst>
          </p:cNvPr>
          <p:cNvSpPr/>
          <p:nvPr/>
        </p:nvSpPr>
        <p:spPr>
          <a:xfrm>
            <a:off x="9217328" y="2198484"/>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7" name="Multiply 6">
            <a:extLst>
              <a:ext uri="{FF2B5EF4-FFF2-40B4-BE49-F238E27FC236}">
                <a16:creationId xmlns:a16="http://schemas.microsoft.com/office/drawing/2014/main" id="{41E98BD3-0B4D-D984-E651-310933F410D2}"/>
              </a:ext>
            </a:extLst>
          </p:cNvPr>
          <p:cNvSpPr/>
          <p:nvPr/>
        </p:nvSpPr>
        <p:spPr>
          <a:xfrm>
            <a:off x="9217328" y="3176972"/>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8" name="Multiply 7">
            <a:extLst>
              <a:ext uri="{FF2B5EF4-FFF2-40B4-BE49-F238E27FC236}">
                <a16:creationId xmlns:a16="http://schemas.microsoft.com/office/drawing/2014/main" id="{5A6BC0DB-C888-D4B3-1C29-F2A647801CB6}"/>
              </a:ext>
            </a:extLst>
          </p:cNvPr>
          <p:cNvSpPr/>
          <p:nvPr/>
        </p:nvSpPr>
        <p:spPr>
          <a:xfrm>
            <a:off x="9217328" y="4039783"/>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9" name="Multiply 8">
            <a:extLst>
              <a:ext uri="{FF2B5EF4-FFF2-40B4-BE49-F238E27FC236}">
                <a16:creationId xmlns:a16="http://schemas.microsoft.com/office/drawing/2014/main" id="{AE252BB3-3FD8-D439-ADEE-653464C2F5D5}"/>
              </a:ext>
            </a:extLst>
          </p:cNvPr>
          <p:cNvSpPr/>
          <p:nvPr/>
        </p:nvSpPr>
        <p:spPr>
          <a:xfrm>
            <a:off x="9217328" y="4944161"/>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Tree>
    <p:extLst>
      <p:ext uri="{BB962C8B-B14F-4D97-AF65-F5344CB8AC3E}">
        <p14:creationId xmlns:p14="http://schemas.microsoft.com/office/powerpoint/2010/main" val="349051125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a:t>Research Problem</a:t>
            </a:r>
            <a:br>
              <a:rPr lang="en-US"/>
            </a:br>
            <a:endParaRPr lang="en-US"/>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vert="horz" lIns="91440" tIns="45720" rIns="91440" bIns="45720" rtlCol="0" anchor="t">
            <a:normAutofit/>
          </a:bodyPr>
          <a:lstStyle/>
          <a:p>
            <a:pPr marL="0" indent="0">
              <a:buNone/>
            </a:pPr>
            <a:r>
              <a:rPr lang="en-US"/>
              <a:t>How could a person with low technical knowledge find a laptop or computer repair center suits for his needs without the need of giving his technical requirements?</a:t>
            </a:r>
          </a:p>
          <a:p>
            <a:pPr marL="0" indent="0">
              <a:buNone/>
            </a:pPr>
            <a:endParaRPr lang="en-US"/>
          </a:p>
          <a:p>
            <a:pPr marL="0" indent="0">
              <a:buNone/>
            </a:pPr>
            <a:r>
              <a:rPr lang="en-US"/>
              <a:t>How well the system understand the user's requirement with or without the presence of technical data?</a:t>
            </a:r>
            <a:endParaRPr lang="en-US">
              <a:ea typeface="Cambria"/>
            </a:endParaRP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pic>
        <p:nvPicPr>
          <p:cNvPr id="3" name="Picture 2" descr="A picture containing text, vector graphics&#10;&#10;Description automatically generated">
            <a:extLst>
              <a:ext uri="{FF2B5EF4-FFF2-40B4-BE49-F238E27FC236}">
                <a16:creationId xmlns:a16="http://schemas.microsoft.com/office/drawing/2014/main" id="{05274BF6-4638-CD54-6A08-86B279DE8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3999978"/>
            <a:ext cx="2492896" cy="2492896"/>
          </a:xfrm>
          <a:prstGeom prst="rect">
            <a:avLst/>
          </a:prstGeom>
        </p:spPr>
      </p:pic>
    </p:spTree>
    <p:extLst>
      <p:ext uri="{BB962C8B-B14F-4D97-AF65-F5344CB8AC3E}">
        <p14:creationId xmlns:p14="http://schemas.microsoft.com/office/powerpoint/2010/main" val="67364015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t>Specific Objective &amp; Sub objectives</a:t>
            </a:r>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sz="2800" b="1" dirty="0">
                <a:latin typeface="Arial"/>
                <a:cs typeface="Arial"/>
              </a:rPr>
              <a:t>Specific Objective</a:t>
            </a:r>
          </a:p>
          <a:p>
            <a:r>
              <a:rPr lang="en-US" sz="2800" dirty="0">
                <a:latin typeface="Arial"/>
                <a:cs typeface="Arial"/>
              </a:rPr>
              <a:t>Main objective of this recommendation system is to recommend laptops to users as per their requirements with all the information they need at one place. </a:t>
            </a:r>
          </a:p>
          <a:p>
            <a:r>
              <a:rPr lang="en-US" sz="2800" dirty="0">
                <a:latin typeface="Arial"/>
                <a:cs typeface="Arial"/>
              </a:rPr>
              <a:t>Recommend repair </a:t>
            </a:r>
            <a:r>
              <a:rPr lang="en-US" sz="2800" dirty="0" err="1">
                <a:latin typeface="Arial"/>
                <a:cs typeface="Arial"/>
              </a:rPr>
              <a:t>Centres</a:t>
            </a:r>
            <a:r>
              <a:rPr lang="en-US" sz="2800" dirty="0">
                <a:latin typeface="Arial"/>
                <a:cs typeface="Arial"/>
              </a:rPr>
              <a:t> in proximity with including google reviews.</a:t>
            </a:r>
            <a:endParaRPr lang="en-US" sz="2800" dirty="0">
              <a:latin typeface="Arial" panose="020B0604020202020204" pitchFamily="34" charset="0"/>
              <a:cs typeface="Arial" panose="020B0604020202020204" pitchFamily="34" charset="0"/>
            </a:endParaRPr>
          </a:p>
          <a:p>
            <a:r>
              <a:rPr lang="en-US" sz="2800" dirty="0">
                <a:latin typeface="Arial"/>
                <a:cs typeface="Arial"/>
              </a:rPr>
              <a:t>Classification of users </a:t>
            </a:r>
            <a:r>
              <a:rPr lang="en-US" sz="2900" dirty="0">
                <a:latin typeface="Arial"/>
                <a:cs typeface="Arial"/>
              </a:rPr>
              <a:t>based on their query </a:t>
            </a:r>
            <a:r>
              <a:rPr lang="en-US" sz="2800" dirty="0">
                <a:latin typeface="Arial"/>
                <a:cs typeface="Arial"/>
              </a:rPr>
              <a:t>and computers based on their specs. </a:t>
            </a:r>
            <a:endParaRPr lang="en-US" sz="2800" dirty="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pPr marL="0" indent="0">
              <a:buNone/>
            </a:pPr>
            <a:r>
              <a:rPr lang="en-US" sz="2800" b="1" dirty="0">
                <a:latin typeface="Arial"/>
                <a:cs typeface="Arial"/>
              </a:rPr>
              <a:t>Sub Objectives</a:t>
            </a:r>
          </a:p>
          <a:p>
            <a:r>
              <a:rPr lang="en-US" sz="2800" dirty="0">
                <a:latin typeface="Arial"/>
                <a:cs typeface="Arial"/>
              </a:rPr>
              <a:t>Preprocess the dataset </a:t>
            </a:r>
          </a:p>
          <a:p>
            <a:r>
              <a:rPr lang="en-US" sz="2800" dirty="0">
                <a:latin typeface="Arial"/>
                <a:cs typeface="Arial"/>
              </a:rPr>
              <a:t>Build a content-based recommendation model</a:t>
            </a:r>
          </a:p>
          <a:p>
            <a:r>
              <a:rPr lang="en-US" sz="2800" dirty="0">
                <a:latin typeface="Arial"/>
                <a:cs typeface="Arial"/>
              </a:rPr>
              <a:t>Build a collaboration-based recommendation model</a:t>
            </a:r>
          </a:p>
          <a:p>
            <a:r>
              <a:rPr lang="en-US" sz="2800" dirty="0">
                <a:latin typeface="Arial"/>
                <a:cs typeface="Arial"/>
              </a:rPr>
              <a:t>Inject parameters / features obtained from NLP &amp; ASR models to recommendation model.</a:t>
            </a:r>
          </a:p>
          <a:p>
            <a:r>
              <a:rPr lang="en-US" sz="2800" dirty="0">
                <a:latin typeface="Arial"/>
                <a:cs typeface="Arial"/>
              </a:rPr>
              <a:t>Provide the optimum results from both algorithms based on the user query</a:t>
            </a:r>
          </a:p>
          <a:p>
            <a:pPr marL="0" indent="0">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spTree>
    <p:extLst>
      <p:ext uri="{BB962C8B-B14F-4D97-AF65-F5344CB8AC3E}">
        <p14:creationId xmlns:p14="http://schemas.microsoft.com/office/powerpoint/2010/main" val="123956071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a:t>Component diagram</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IT20125998</a:t>
            </a:r>
            <a:r>
              <a:rPr lang="en-US" sz="1800">
                <a:solidFill>
                  <a:schemeClr val="tx1"/>
                </a:solidFill>
              </a:rPr>
              <a:t>   |   </a:t>
            </a:r>
            <a:r>
              <a:rPr lang="en-US">
                <a:solidFill>
                  <a:schemeClr val="tx1"/>
                </a:solidFill>
              </a:rPr>
              <a:t>Minindu Senadheera</a:t>
            </a:r>
            <a:r>
              <a:rPr lang="en-US" sz="1800" b="1">
                <a:solidFill>
                  <a:schemeClr val="tx1"/>
                </a:solidFill>
              </a:rPr>
              <a:t>   </a:t>
            </a:r>
            <a:r>
              <a:rPr lang="en-US" sz="1800">
                <a:solidFill>
                  <a:schemeClr val="tx1"/>
                </a:solidFill>
              </a:rPr>
              <a:t>| </a:t>
            </a:r>
            <a:r>
              <a:rPr lang="en-US" sz="1800" b="0">
                <a:solidFill>
                  <a:schemeClr val="tx1"/>
                </a:solidFill>
              </a:rPr>
              <a:t>TMP-23-283</a:t>
            </a:r>
          </a:p>
        </p:txBody>
      </p:sp>
      <p:pic>
        <p:nvPicPr>
          <p:cNvPr id="8" name="Content Placeholder 7" descr="A diagram of a computer system&#10;&#10;Description automatically generated">
            <a:extLst>
              <a:ext uri="{FF2B5EF4-FFF2-40B4-BE49-F238E27FC236}">
                <a16:creationId xmlns:a16="http://schemas.microsoft.com/office/drawing/2014/main" id="{5BD8B17D-32E1-1C5B-F654-43ED1DFFAF51}"/>
              </a:ext>
            </a:extLst>
          </p:cNvPr>
          <p:cNvPicPr>
            <a:picLocks noGrp="1" noChangeAspect="1"/>
          </p:cNvPicPr>
          <p:nvPr>
            <p:ph idx="1"/>
          </p:nvPr>
        </p:nvPicPr>
        <p:blipFill>
          <a:blip r:embed="rId2"/>
          <a:stretch>
            <a:fillRect/>
          </a:stretch>
        </p:blipFill>
        <p:spPr>
          <a:xfrm>
            <a:off x="1945048" y="980728"/>
            <a:ext cx="8517927" cy="5363406"/>
          </a:xfrm>
        </p:spPr>
      </p:pic>
    </p:spTree>
    <p:extLst>
      <p:ext uri="{BB962C8B-B14F-4D97-AF65-F5344CB8AC3E}">
        <p14:creationId xmlns:p14="http://schemas.microsoft.com/office/powerpoint/2010/main" val="200578760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salesman presenting charts">
            <a:extLst>
              <a:ext uri="{FF2B5EF4-FFF2-40B4-BE49-F238E27FC236}">
                <a16:creationId xmlns:a16="http://schemas.microsoft.com/office/drawing/2014/main" id="{D06DB0B2-8129-F453-FE67-137E58A9B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6" y="2132856"/>
            <a:ext cx="4222230" cy="4222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482238-25C5-8EAE-D2C0-07C643C2686A}"/>
              </a:ext>
            </a:extLst>
          </p:cNvPr>
          <p:cNvSpPr>
            <a:spLocks noGrp="1"/>
          </p:cNvSpPr>
          <p:nvPr>
            <p:ph type="title"/>
          </p:nvPr>
        </p:nvSpPr>
        <p:spPr>
          <a:xfrm>
            <a:off x="304800" y="304800"/>
            <a:ext cx="11684000" cy="2908176"/>
          </a:xfrm>
        </p:spPr>
        <p:txBody>
          <a:bodyPr>
            <a:normAutofit/>
          </a:bodyPr>
          <a:lstStyle/>
          <a:p>
            <a:r>
              <a:rPr lang="en-US" sz="9600" b="1">
                <a:latin typeface="Bell MT" panose="02020503060305020303" pitchFamily="18" charset="0"/>
              </a:rPr>
              <a:t>Thank You!</a:t>
            </a:r>
          </a:p>
        </p:txBody>
      </p:sp>
    </p:spTree>
    <p:extLst>
      <p:ext uri="{BB962C8B-B14F-4D97-AF65-F5344CB8AC3E}">
        <p14:creationId xmlns:p14="http://schemas.microsoft.com/office/powerpoint/2010/main" val="126026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rmAutofit/>
          </a:bodyPr>
          <a:lstStyle/>
          <a:p>
            <a:r>
              <a:rPr lang="en-US" b="1" u="sng"/>
              <a:t>Research Objective</a:t>
            </a:r>
          </a:p>
        </p:txBody>
      </p:sp>
      <p:pic>
        <p:nvPicPr>
          <p:cNvPr id="5" name="Picture 4" descr="Diagram&#10;&#10;Description automatically generated">
            <a:extLst>
              <a:ext uri="{FF2B5EF4-FFF2-40B4-BE49-F238E27FC236}">
                <a16:creationId xmlns:a16="http://schemas.microsoft.com/office/drawing/2014/main" id="{86B63F3F-FC98-1E24-A57D-3EC4DC7C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484785"/>
            <a:ext cx="4104456" cy="4104456"/>
          </a:xfrm>
          <a:prstGeom prst="rect">
            <a:avLst/>
          </a:prstGeom>
          <a:noFill/>
        </p:spPr>
      </p:pic>
      <p:sp>
        <p:nvSpPr>
          <p:cNvPr id="3" name="Subtitle 2">
            <a:extLst>
              <a:ext uri="{FF2B5EF4-FFF2-40B4-BE49-F238E27FC236}">
                <a16:creationId xmlns:a16="http://schemas.microsoft.com/office/drawing/2014/main" id="{7AF36E25-4E83-3017-CFD6-B84CCD4AFA1C}"/>
              </a:ext>
            </a:extLst>
          </p:cNvPr>
          <p:cNvSpPr>
            <a:spLocks noGrp="1"/>
          </p:cNvSpPr>
          <p:nvPr>
            <p:ph sz="half" idx="2"/>
          </p:nvPr>
        </p:nvSpPr>
        <p:spPr>
          <a:xfrm>
            <a:off x="4511824" y="1988840"/>
            <a:ext cx="7070576" cy="3773015"/>
          </a:xfrm>
        </p:spPr>
        <p:txBody>
          <a:bodyPr>
            <a:normAutofit/>
          </a:bodyPr>
          <a:lstStyle/>
          <a:p>
            <a:pPr marL="457200" indent="-457200">
              <a:buFontTx/>
              <a:buChar char="-"/>
            </a:pPr>
            <a:r>
              <a:rPr lang="en-US" sz="3200" b="1"/>
              <a:t>Recommender system </a:t>
            </a:r>
            <a:r>
              <a:rPr lang="en-US" sz="3200"/>
              <a:t>to suggest devices  &amp; repair centers based on online reviews  &amp; product specification</a:t>
            </a:r>
          </a:p>
          <a:p>
            <a:pPr marL="457200" indent="-457200">
              <a:buFontTx/>
              <a:buChar char="-"/>
            </a:pPr>
            <a:r>
              <a:rPr lang="en-US" sz="3200" b="1"/>
              <a:t>Web scraping </a:t>
            </a:r>
            <a:r>
              <a:rPr lang="en-US" sz="3200"/>
              <a:t>and </a:t>
            </a:r>
            <a:r>
              <a:rPr lang="en-US" sz="3200" b="1"/>
              <a:t>speech to text </a:t>
            </a:r>
            <a:r>
              <a:rPr lang="en-US" sz="3200"/>
              <a:t>system</a:t>
            </a:r>
            <a:r>
              <a:rPr lang="en-US" sz="3200" b="1"/>
              <a:t> </a:t>
            </a:r>
            <a:r>
              <a:rPr lang="en-US" sz="3200"/>
              <a:t>from video reviews to gather data </a:t>
            </a:r>
          </a:p>
        </p:txBody>
      </p:sp>
      <p:sp>
        <p:nvSpPr>
          <p:cNvPr id="7" name="Rectangle 6">
            <a:extLst>
              <a:ext uri="{FF2B5EF4-FFF2-40B4-BE49-F238E27FC236}">
                <a16:creationId xmlns:a16="http://schemas.microsoft.com/office/drawing/2014/main" id="{3F78A498-A5F1-24D4-6943-D9534F18549B}"/>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a:solidFill>
                <a:schemeClr val="tx1"/>
              </a:solidFill>
            </a:endParaRPr>
          </a:p>
        </p:txBody>
      </p:sp>
    </p:spTree>
    <p:extLst>
      <p:ext uri="{BB962C8B-B14F-4D97-AF65-F5344CB8AC3E}">
        <p14:creationId xmlns:p14="http://schemas.microsoft.com/office/powerpoint/2010/main" val="8309549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FCB7-EC63-495B-9ED3-9E3A0892BB67}"/>
              </a:ext>
            </a:extLst>
          </p:cNvPr>
          <p:cNvSpPr>
            <a:spLocks noGrp="1"/>
          </p:cNvSpPr>
          <p:nvPr>
            <p:ph type="title"/>
          </p:nvPr>
        </p:nvSpPr>
        <p:spPr>
          <a:xfrm>
            <a:off x="254000" y="42526"/>
            <a:ext cx="11684000" cy="792162"/>
          </a:xfrm>
        </p:spPr>
        <p:txBody>
          <a:bodyPr anchor="ctr">
            <a:normAutofit/>
          </a:bodyPr>
          <a:lstStyle/>
          <a:p>
            <a:r>
              <a:rPr lang="en-US" b="1" u="sng"/>
              <a:t>Overall Diagram</a:t>
            </a:r>
          </a:p>
        </p:txBody>
      </p:sp>
      <p:pic>
        <p:nvPicPr>
          <p:cNvPr id="6" name="Picture 5" descr="Diagram&#10;&#10;Description automatically generated">
            <a:extLst>
              <a:ext uri="{FF2B5EF4-FFF2-40B4-BE49-F238E27FC236}">
                <a16:creationId xmlns:a16="http://schemas.microsoft.com/office/drawing/2014/main" id="{AE63B9CF-E4EB-B565-7C09-F1EA2DCB8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91744" y="795675"/>
            <a:ext cx="4550758" cy="5369629"/>
          </a:xfrm>
          <a:prstGeom prst="rect">
            <a:avLst/>
          </a:prstGeom>
          <a:noFill/>
          <a:ln>
            <a:solidFill>
              <a:schemeClr val="tx1"/>
            </a:solidFill>
          </a:ln>
        </p:spPr>
      </p:pic>
      <p:sp>
        <p:nvSpPr>
          <p:cNvPr id="7" name="Rectangle 6">
            <a:extLst>
              <a:ext uri="{FF2B5EF4-FFF2-40B4-BE49-F238E27FC236}">
                <a16:creationId xmlns:a16="http://schemas.microsoft.com/office/drawing/2014/main" id="{FD4CDC7C-29F4-7BC1-DF22-EDA6FD97CD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a:solidFill>
                  <a:schemeClr val="tx1"/>
                </a:solidFill>
                <a:effectLst/>
                <a:latin typeface="Adobe Devanagari"/>
                <a:ea typeface="DengXian" panose="02010600030101010101" pitchFamily="2" charset="-122"/>
                <a:cs typeface="Mangal" panose="02040503050203030202" pitchFamily="18" charset="0"/>
              </a:rPr>
              <a:t>Overall Diagram</a:t>
            </a:r>
            <a:endParaRPr lang="en-US" sz="1400" b="1">
              <a:solidFill>
                <a:schemeClr val="tx1"/>
              </a:solidFill>
            </a:endParaRPr>
          </a:p>
        </p:txBody>
      </p:sp>
    </p:spTree>
    <p:extLst>
      <p:ext uri="{BB962C8B-B14F-4D97-AF65-F5344CB8AC3E}">
        <p14:creationId xmlns:p14="http://schemas.microsoft.com/office/powerpoint/2010/main" val="6793536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44084" y="4720111"/>
            <a:ext cx="10363200" cy="1362075"/>
          </a:xfrm>
        </p:spPr>
        <p:txBody>
          <a:bodyPr/>
          <a:lstStyle/>
          <a:p>
            <a:r>
              <a:rPr lang="en-US"/>
              <a:t>IT20225506 | Thirimanne S.U</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63084" y="4231779"/>
            <a:ext cx="10363200" cy="1500187"/>
          </a:xfrm>
        </p:spPr>
        <p:txBody>
          <a:bodyPr/>
          <a:lstStyle/>
          <a:p>
            <a:r>
              <a:rPr lang="en-US">
                <a:effectLst/>
                <a:latin typeface="Arial" panose="020B0604020202020204" pitchFamily="34" charset="0"/>
              </a:rPr>
              <a:t>B.Sc. (Hons) Degree in Information Technology Specialized in Data Science</a:t>
            </a:r>
            <a:endParaRPr lang="en-US"/>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 TMP – 23 – 283</a:t>
            </a:r>
          </a:p>
        </p:txBody>
      </p:sp>
      <p:sp>
        <p:nvSpPr>
          <p:cNvPr id="3" name="TextBox 2">
            <a:extLst>
              <a:ext uri="{FF2B5EF4-FFF2-40B4-BE49-F238E27FC236}">
                <a16:creationId xmlns:a16="http://schemas.microsoft.com/office/drawing/2014/main" id="{6B49B885-FA6C-AA48-49B9-BD8D8017EBD3}"/>
              </a:ext>
            </a:extLst>
          </p:cNvPr>
          <p:cNvSpPr txBox="1"/>
          <p:nvPr/>
        </p:nvSpPr>
        <p:spPr>
          <a:xfrm>
            <a:off x="3047400" y="3292934"/>
            <a:ext cx="6094800" cy="369332"/>
          </a:xfrm>
          <a:prstGeom prst="rect">
            <a:avLst/>
          </a:prstGeom>
          <a:noFill/>
        </p:spPr>
        <p:txBody>
          <a:bodyPr wrap="square">
            <a:spAutoFit/>
          </a:bodyPr>
          <a:lstStyle/>
          <a:p>
            <a:endParaRPr lang="en-US">
              <a:effectLst/>
              <a:hlinkClick r:id="rId2"/>
            </a:endParaRPr>
          </a:p>
        </p:txBody>
      </p:sp>
      <p:pic>
        <p:nvPicPr>
          <p:cNvPr id="8" name="Picture 7" descr="A person in a suit and tie&#10;&#10;Description automatically generated with medium confidence">
            <a:extLst>
              <a:ext uri="{FF2B5EF4-FFF2-40B4-BE49-F238E27FC236}">
                <a16:creationId xmlns:a16="http://schemas.microsoft.com/office/drawing/2014/main" id="{55C933B1-900C-4458-C5BA-E3016E92071F}"/>
              </a:ext>
            </a:extLst>
          </p:cNvPr>
          <p:cNvPicPr>
            <a:picLocks noChangeAspect="1"/>
          </p:cNvPicPr>
          <p:nvPr/>
        </p:nvPicPr>
        <p:blipFill rotWithShape="1">
          <a:blip r:embed="rId3">
            <a:extLst>
              <a:ext uri="{28A0092B-C50C-407E-A947-70E740481C1C}">
                <a14:useLocalDpi xmlns:a14="http://schemas.microsoft.com/office/drawing/2010/main" val="0"/>
              </a:ext>
            </a:extLst>
          </a:blip>
          <a:srcRect t="5652" b="26992"/>
          <a:stretch/>
        </p:blipFill>
        <p:spPr>
          <a:xfrm>
            <a:off x="10128448" y="116632"/>
            <a:ext cx="1983326" cy="2376264"/>
          </a:xfrm>
          <a:prstGeom prst="rect">
            <a:avLst/>
          </a:prstGeom>
        </p:spPr>
      </p:pic>
    </p:spTree>
    <p:extLst>
      <p:ext uri="{BB962C8B-B14F-4D97-AF65-F5344CB8AC3E}">
        <p14:creationId xmlns:p14="http://schemas.microsoft.com/office/powerpoint/2010/main" val="2181409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vector focus abstract concept">
            <a:extLst>
              <a:ext uri="{FF2B5EF4-FFF2-40B4-BE49-F238E27FC236}">
                <a16:creationId xmlns:a16="http://schemas.microsoft.com/office/drawing/2014/main" id="{FF38A1B1-94F0-9F0C-C082-B1B5DEA5683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943872" y="277872"/>
            <a:ext cx="6653733" cy="665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8EF742-E428-D562-3173-34712D0FAB84}"/>
              </a:ext>
            </a:extLst>
          </p:cNvPr>
          <p:cNvSpPr>
            <a:spLocks noGrp="1"/>
          </p:cNvSpPr>
          <p:nvPr>
            <p:ph type="title"/>
          </p:nvPr>
        </p:nvSpPr>
        <p:spPr/>
        <p:txBody>
          <a:bodyPr/>
          <a:lstStyle/>
          <a:p>
            <a:r>
              <a:rPr lang="en-US" b="1" u="sng"/>
              <a:t>Objective</a:t>
            </a:r>
          </a:p>
        </p:txBody>
      </p:sp>
      <p:sp>
        <p:nvSpPr>
          <p:cNvPr id="3" name="Content Placeholder 2">
            <a:extLst>
              <a:ext uri="{FF2B5EF4-FFF2-40B4-BE49-F238E27FC236}">
                <a16:creationId xmlns:a16="http://schemas.microsoft.com/office/drawing/2014/main" id="{760F3765-0003-6567-7FCD-4B318EE41BC7}"/>
              </a:ext>
            </a:extLst>
          </p:cNvPr>
          <p:cNvSpPr>
            <a:spLocks noGrp="1"/>
          </p:cNvSpPr>
          <p:nvPr>
            <p:ph idx="1"/>
          </p:nvPr>
        </p:nvSpPr>
        <p:spPr>
          <a:xfrm>
            <a:off x="198617" y="1256499"/>
            <a:ext cx="11684000" cy="5181600"/>
          </a:xfrm>
        </p:spPr>
        <p:txBody>
          <a:bodyPr/>
          <a:lstStyle/>
          <a:p>
            <a:r>
              <a:rPr lang="en-US" b="1"/>
              <a:t>Specific Objective: </a:t>
            </a:r>
            <a:r>
              <a:rPr lang="en-US"/>
              <a:t>Objective of this component is to develop a Chat-Bot interface to identify user requirements. </a:t>
            </a:r>
          </a:p>
          <a:p>
            <a:r>
              <a:rPr lang="en-US"/>
              <a:t>Identify specific keywords from the user query through NLP.</a:t>
            </a:r>
          </a:p>
          <a:p>
            <a:endParaRPr lang="en-US"/>
          </a:p>
          <a:p>
            <a:pPr marL="0" indent="0">
              <a:buNone/>
            </a:pPr>
            <a:endParaRPr lang="en-US"/>
          </a:p>
          <a:p>
            <a:r>
              <a:rPr lang="en-US" b="1"/>
              <a:t>Sub Objectives:</a:t>
            </a:r>
          </a:p>
          <a:p>
            <a:pPr lvl="1"/>
            <a:r>
              <a:rPr lang="en-US"/>
              <a:t>Modify Chat-Bot system to input audio. </a:t>
            </a:r>
          </a:p>
          <a:p>
            <a:pPr lvl="1"/>
            <a:r>
              <a:rPr lang="en-US"/>
              <a:t>Modify Chat-Bot system in order to input images for image recognition system. </a:t>
            </a:r>
          </a:p>
        </p:txBody>
      </p:sp>
      <p:sp>
        <p:nvSpPr>
          <p:cNvPr id="4" name="Rectangle 3">
            <a:extLst>
              <a:ext uri="{FF2B5EF4-FFF2-40B4-BE49-F238E27FC236}">
                <a16:creationId xmlns:a16="http://schemas.microsoft.com/office/drawing/2014/main" id="{5DDDA1FC-9673-56B3-D64D-D783D5B7670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TMP – 23 – 283</a:t>
            </a:r>
          </a:p>
        </p:txBody>
      </p:sp>
    </p:spTree>
    <p:extLst>
      <p:ext uri="{BB962C8B-B14F-4D97-AF65-F5344CB8AC3E}">
        <p14:creationId xmlns:p14="http://schemas.microsoft.com/office/powerpoint/2010/main" val="64677781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713-55F3-C98D-4F87-0238FB18019C}"/>
              </a:ext>
            </a:extLst>
          </p:cNvPr>
          <p:cNvSpPr>
            <a:spLocks noGrp="1"/>
          </p:cNvSpPr>
          <p:nvPr>
            <p:ph type="title"/>
          </p:nvPr>
        </p:nvSpPr>
        <p:spPr/>
        <p:txBody>
          <a:bodyPr/>
          <a:lstStyle/>
          <a:p>
            <a:r>
              <a:rPr lang="en-US" b="1" u="sng"/>
              <a:t>Methodology</a:t>
            </a:r>
          </a:p>
        </p:txBody>
      </p:sp>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 TMP – 23 – 283</a:t>
            </a:r>
          </a:p>
        </p:txBody>
      </p:sp>
      <p:pic>
        <p:nvPicPr>
          <p:cNvPr id="15" name="Picture 14" descr="Diagram&#10;&#10;Description automatically generated">
            <a:extLst>
              <a:ext uri="{FF2B5EF4-FFF2-40B4-BE49-F238E27FC236}">
                <a16:creationId xmlns:a16="http://schemas.microsoft.com/office/drawing/2014/main" id="{9B3E869D-90C0-81AC-A198-634A1BD12CCA}"/>
              </a:ext>
            </a:extLst>
          </p:cNvPr>
          <p:cNvPicPr>
            <a:picLocks noChangeAspect="1"/>
          </p:cNvPicPr>
          <p:nvPr/>
        </p:nvPicPr>
        <p:blipFill rotWithShape="1">
          <a:blip r:embed="rId2">
            <a:extLst>
              <a:ext uri="{28A0092B-C50C-407E-A947-70E740481C1C}">
                <a14:useLocalDpi xmlns:a14="http://schemas.microsoft.com/office/drawing/2010/main" val="0"/>
              </a:ext>
            </a:extLst>
          </a:blip>
          <a:srcRect t="20601" b="26900"/>
          <a:stretch/>
        </p:blipFill>
        <p:spPr>
          <a:xfrm>
            <a:off x="316376" y="1377011"/>
            <a:ext cx="11612272" cy="4572269"/>
          </a:xfrm>
          <a:prstGeom prst="rect">
            <a:avLst/>
          </a:prstGeom>
        </p:spPr>
      </p:pic>
      <p:sp>
        <p:nvSpPr>
          <p:cNvPr id="3" name="Rectangle 2">
            <a:extLst>
              <a:ext uri="{FF2B5EF4-FFF2-40B4-BE49-F238E27FC236}">
                <a16:creationId xmlns:a16="http://schemas.microsoft.com/office/drawing/2014/main" id="{D1D1E3D5-B201-9D8D-C12F-FA7CEDE24554}"/>
              </a:ext>
            </a:extLst>
          </p:cNvPr>
          <p:cNvSpPr/>
          <p:nvPr/>
        </p:nvSpPr>
        <p:spPr>
          <a:xfrm>
            <a:off x="3215680" y="2996952"/>
            <a:ext cx="1152128" cy="5040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757F5F-4B22-F272-EBED-4529697E7395}"/>
              </a:ext>
            </a:extLst>
          </p:cNvPr>
          <p:cNvSpPr/>
          <p:nvPr/>
        </p:nvSpPr>
        <p:spPr>
          <a:xfrm>
            <a:off x="7248130" y="2914839"/>
            <a:ext cx="1152128" cy="5040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9552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rPr>
              <a:t>IT20225506</a:t>
            </a:r>
            <a:r>
              <a:rPr lang="en-US" sz="1800">
                <a:solidFill>
                  <a:schemeClr val="tx1"/>
                </a:solidFill>
              </a:rPr>
              <a:t>   |   THIRIMANNE S.U | TMP – 23 – 283</a:t>
            </a:r>
          </a:p>
        </p:txBody>
      </p:sp>
      <p:pic>
        <p:nvPicPr>
          <p:cNvPr id="5" name="Picture 4" descr="A screenshot of a chat&#10;&#10;Description automatically generated">
            <a:extLst>
              <a:ext uri="{FF2B5EF4-FFF2-40B4-BE49-F238E27FC236}">
                <a16:creationId xmlns:a16="http://schemas.microsoft.com/office/drawing/2014/main" id="{85CF30E3-F572-E4BA-954F-7491FD6BD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1393762"/>
            <a:ext cx="2837064" cy="3984539"/>
          </a:xfrm>
          <a:prstGeom prst="rect">
            <a:avLst/>
          </a:prstGeom>
        </p:spPr>
      </p:pic>
      <p:pic>
        <p:nvPicPr>
          <p:cNvPr id="7" name="Picture 6" descr="A screenshot of a chat&#10;&#10;Description automatically generated with medium confidence">
            <a:extLst>
              <a:ext uri="{FF2B5EF4-FFF2-40B4-BE49-F238E27FC236}">
                <a16:creationId xmlns:a16="http://schemas.microsoft.com/office/drawing/2014/main" id="{F678A904-FB23-4C6F-22D7-327D2514F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92" y="260648"/>
            <a:ext cx="2494053" cy="2883226"/>
          </a:xfrm>
          <a:prstGeom prst="rect">
            <a:avLst/>
          </a:prstGeom>
          <a:ln>
            <a:solidFill>
              <a:schemeClr val="tx1">
                <a:lumMod val="95000"/>
                <a:lumOff val="5000"/>
              </a:schemeClr>
            </a:solidFill>
          </a:ln>
        </p:spPr>
      </p:pic>
      <p:pic>
        <p:nvPicPr>
          <p:cNvPr id="9" name="Picture 8" descr="A picture containing text, screenshot, font&#10;&#10;Description automatically generated">
            <a:extLst>
              <a:ext uri="{FF2B5EF4-FFF2-40B4-BE49-F238E27FC236}">
                <a16:creationId xmlns:a16="http://schemas.microsoft.com/office/drawing/2014/main" id="{CA865F50-EFBB-29CF-989C-AA64630E1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946" y="176807"/>
            <a:ext cx="2961362" cy="2980781"/>
          </a:xfrm>
          <a:prstGeom prst="rect">
            <a:avLst/>
          </a:prstGeom>
          <a:ln>
            <a:solidFill>
              <a:schemeClr val="tx1">
                <a:lumMod val="95000"/>
                <a:lumOff val="5000"/>
              </a:schemeClr>
            </a:solidFill>
          </a:ln>
        </p:spPr>
      </p:pic>
      <p:pic>
        <p:nvPicPr>
          <p:cNvPr id="11" name="Picture 10" descr="A screenshot of a chat&#10;&#10;Description automatically generated with medium confidence">
            <a:extLst>
              <a:ext uri="{FF2B5EF4-FFF2-40B4-BE49-F238E27FC236}">
                <a16:creationId xmlns:a16="http://schemas.microsoft.com/office/drawing/2014/main" id="{E3DB5D8E-F524-2E05-F05B-67BEFCE7DD97}"/>
              </a:ext>
            </a:extLst>
          </p:cNvPr>
          <p:cNvPicPr>
            <a:picLocks noChangeAspect="1"/>
          </p:cNvPicPr>
          <p:nvPr/>
        </p:nvPicPr>
        <p:blipFill rotWithShape="1">
          <a:blip r:embed="rId5">
            <a:extLst>
              <a:ext uri="{28A0092B-C50C-407E-A947-70E740481C1C}">
                <a14:useLocalDpi xmlns:a14="http://schemas.microsoft.com/office/drawing/2010/main" val="0"/>
              </a:ext>
            </a:extLst>
          </a:blip>
          <a:srcRect r="18376"/>
          <a:stretch/>
        </p:blipFill>
        <p:spPr>
          <a:xfrm>
            <a:off x="9275204" y="176807"/>
            <a:ext cx="2837064" cy="3027148"/>
          </a:xfrm>
          <a:prstGeom prst="rect">
            <a:avLst/>
          </a:prstGeom>
          <a:ln>
            <a:solidFill>
              <a:schemeClr val="tx1">
                <a:lumMod val="95000"/>
                <a:lumOff val="5000"/>
              </a:schemeClr>
            </a:solidFill>
          </a:ln>
        </p:spPr>
      </p:pic>
      <p:pic>
        <p:nvPicPr>
          <p:cNvPr id="16" name="Graphic 15" descr="Line arrow: Counter-clockwise curve with solid fill">
            <a:extLst>
              <a:ext uri="{FF2B5EF4-FFF2-40B4-BE49-F238E27FC236}">
                <a16:creationId xmlns:a16="http://schemas.microsoft.com/office/drawing/2014/main" id="{17AC9941-BB16-2A4E-5519-682A29F718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290921" flipV="1">
            <a:off x="1963703" y="437644"/>
            <a:ext cx="914400" cy="914400"/>
          </a:xfrm>
          <a:prstGeom prst="rect">
            <a:avLst/>
          </a:prstGeom>
        </p:spPr>
      </p:pic>
      <p:pic>
        <p:nvPicPr>
          <p:cNvPr id="18" name="Picture 17" descr="A picture containing text, screenshot, font&#10;&#10;Description automatically generated">
            <a:extLst>
              <a:ext uri="{FF2B5EF4-FFF2-40B4-BE49-F238E27FC236}">
                <a16:creationId xmlns:a16="http://schemas.microsoft.com/office/drawing/2014/main" id="{20B3D8F9-B5AA-094B-5837-41B3CD55F3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9819" y="3405405"/>
            <a:ext cx="2615787" cy="2980781"/>
          </a:xfrm>
          <a:prstGeom prst="rect">
            <a:avLst/>
          </a:prstGeom>
          <a:ln>
            <a:solidFill>
              <a:schemeClr val="tx1">
                <a:lumMod val="95000"/>
                <a:lumOff val="5000"/>
              </a:schemeClr>
            </a:solidFill>
          </a:ln>
        </p:spPr>
      </p:pic>
      <p:pic>
        <p:nvPicPr>
          <p:cNvPr id="19" name="Graphic 18" descr="Line arrow: Counter-clockwise curve with solid fill">
            <a:extLst>
              <a:ext uri="{FF2B5EF4-FFF2-40B4-BE49-F238E27FC236}">
                <a16:creationId xmlns:a16="http://schemas.microsoft.com/office/drawing/2014/main" id="{AAB04C4A-76F8-9B1E-7FF5-E65724C5FB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309079">
            <a:off x="3072575" y="4921100"/>
            <a:ext cx="914400" cy="914400"/>
          </a:xfrm>
          <a:prstGeom prst="rect">
            <a:avLst/>
          </a:prstGeom>
        </p:spPr>
      </p:pic>
    </p:spTree>
    <p:extLst>
      <p:ext uri="{BB962C8B-B14F-4D97-AF65-F5344CB8AC3E}">
        <p14:creationId xmlns:p14="http://schemas.microsoft.com/office/powerpoint/2010/main" val="478143087"/>
      </p:ext>
    </p:extLst>
  </p:cSld>
  <p:clrMapOvr>
    <a:masterClrMapping/>
  </p:clrMapOvr>
  <p:transition spd="slow">
    <p:wipe/>
  </p:transition>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08376A6-FCE2-4A8E-BFFF-11B69BD93976}" vid="{0A5F165D-9E14-4628-BA29-A51D7051F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4" ma:contentTypeDescription="Create a new document." ma:contentTypeScope="" ma:versionID="6262c5ec9836f8a787ed62888a069b28">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2f5fb70a03bbdfa70542d3c736ed088f"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0A62F-F667-4AED-8BA1-A9AABF03070D}"/>
</file>

<file path=customXml/itemProps2.xml><?xml version="1.0" encoding="utf-8"?>
<ds:datastoreItem xmlns:ds="http://schemas.openxmlformats.org/officeDocument/2006/customXml" ds:itemID="{2F0C10C1-55AB-4956-B7A5-8DC9AA6C8361}">
  <ds:schemaRefs>
    <ds:schemaRef ds:uri="6e3dab0c-d4d8-435f-aa7b-f0f1d11dc04f"/>
    <ds:schemaRef ds:uri="85233772-f37a-44b1-9815-a9ec0d67ce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7C99DF-5CE8-4EA3-A82F-6D3280231F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 (2)</Template>
  <Application>Microsoft Office PowerPoint</Application>
  <PresentationFormat>Widescreen</PresentationFormat>
  <Slides>38</Slides>
  <Notes>22</Notes>
  <HiddenSlides>1</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CHAT-BOT SYSTEM FOR COMPUTERS, ACCESSORIES &amp; REPAIR CENTER RECOMMENDATION</vt:lpstr>
      <vt:lpstr>Research Problem</vt:lpstr>
      <vt:lpstr>Research Objective</vt:lpstr>
      <vt:lpstr>Research Objective</vt:lpstr>
      <vt:lpstr>Overall Diagram</vt:lpstr>
      <vt:lpstr>IT20225506 | Thirimanne S.U</vt:lpstr>
      <vt:lpstr>Objective</vt:lpstr>
      <vt:lpstr>Methodology</vt:lpstr>
      <vt:lpstr>PowerPoint Presentation</vt:lpstr>
      <vt:lpstr>PowerPoint Presentation</vt:lpstr>
      <vt:lpstr>Name Entity Recognition (NER)</vt:lpstr>
      <vt:lpstr>M.U. Amanullath | IT20155520</vt:lpstr>
      <vt:lpstr>Research Question </vt:lpstr>
      <vt:lpstr>Research Gap </vt:lpstr>
      <vt:lpstr>Specific Objectives </vt:lpstr>
      <vt:lpstr>Sub Objectives </vt:lpstr>
      <vt:lpstr>Methodology</vt:lpstr>
      <vt:lpstr>Methodology</vt:lpstr>
      <vt:lpstr>Results</vt:lpstr>
      <vt:lpstr>Requirements</vt:lpstr>
      <vt:lpstr>REFERENCES</vt:lpstr>
      <vt:lpstr>IT20237554  | Rathnaweera r.p.w.g</vt:lpstr>
      <vt:lpstr>Specific and Sub Objectives </vt:lpstr>
      <vt:lpstr>Specific and Sub Objectives </vt:lpstr>
      <vt:lpstr>Specific and Sub Objectives </vt:lpstr>
      <vt:lpstr>Specific and Sub Objectives </vt:lpstr>
      <vt:lpstr>ASR – CTC Approach(Based on Deep Speech 2)</vt:lpstr>
      <vt:lpstr>ASR – Seq2Seq Approach</vt:lpstr>
      <vt:lpstr>Best Approach</vt:lpstr>
      <vt:lpstr>Evaluation Metrices</vt:lpstr>
      <vt:lpstr>Model Results</vt:lpstr>
      <vt:lpstr>IT20125998 | h.a.m sENADHEERA</vt:lpstr>
      <vt:lpstr>Background </vt:lpstr>
      <vt:lpstr>Research Gap </vt:lpstr>
      <vt:lpstr>Research Problem </vt:lpstr>
      <vt:lpstr>Specific Objective &amp; Sub objectives</vt:lpstr>
      <vt:lpstr>Component diagram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 SYSTEM FOR COMPUTERS, ACCESSORIES &amp; REPAIR CENTER RECOMMENDATION</dc:title>
  <dc:creator>Shanila Thirimanne</dc:creator>
  <cp:revision>16</cp:revision>
  <dcterms:created xsi:type="dcterms:W3CDTF">2023-03-26T12:04:10Z</dcterms:created>
  <dcterms:modified xsi:type="dcterms:W3CDTF">2023-10-28T15:51:57Z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ies>
</file>